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7" r:id="rId13"/>
    <p:sldId id="289" r:id="rId14"/>
    <p:sldId id="308" r:id="rId15"/>
    <p:sldId id="309" r:id="rId16"/>
    <p:sldId id="291" r:id="rId17"/>
    <p:sldId id="312" r:id="rId18"/>
    <p:sldId id="310" r:id="rId19"/>
    <p:sldId id="293" r:id="rId20"/>
    <p:sldId id="262" r:id="rId21"/>
    <p:sldId id="294" r:id="rId22"/>
    <p:sldId id="295" r:id="rId23"/>
    <p:sldId id="296" r:id="rId24"/>
    <p:sldId id="297" r:id="rId25"/>
    <p:sldId id="313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14" r:id="rId35"/>
    <p:sldId id="306" r:id="rId36"/>
    <p:sldId id="267" r:id="rId37"/>
    <p:sldId id="307" r:id="rId3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0C1"/>
    <a:srgbClr val="B37498"/>
    <a:srgbClr val="FF7F7F"/>
    <a:srgbClr val="6688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7"/>
    <p:restoredTop sz="94231"/>
  </p:normalViewPr>
  <p:slideViewPr>
    <p:cSldViewPr snapToGrid="0" showGuides="1">
      <p:cViewPr varScale="1">
        <p:scale>
          <a:sx n="61" d="100"/>
          <a:sy n="61" d="100"/>
        </p:scale>
        <p:origin x="1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35B26-5C60-3846-9E56-51B823558E50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D35CD-E1E9-A847-AD29-88506A12675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88769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19961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BE46A-A6E9-FDBC-97F3-0C465C75F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2883F76-2B37-DCF9-60AF-4BE0473A4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4084228-667B-1E22-45DE-5803FBEB8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84DD849-2C0F-A8A5-A735-7ED50186C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7225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685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2D2B-10F0-2B74-3A26-45D9D8F45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0AE3BE4-BEAE-C694-9568-FD48CF836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8425FC5-0DCD-6CA3-CA76-F32D42E77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9A1F6BB-43CE-94AF-BFC9-416E597F5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0683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7DB28-A3A5-6029-D3FA-AD3B74CFB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F0451D6-966D-A04D-84E3-1D78BFAB9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E4975D7-A128-4A81-46F6-9FAECE56A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398DFCF-976A-96B6-99B7-9CA26452C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40294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69586-9172-BF7D-600C-2DDBA6D2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ACD0107-1D17-3123-2DAA-D4F1867AE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2DA06D3-486F-A82C-4375-DCE3FC1F1F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126082-C152-D7C0-12BC-C923D0E7C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20555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0CBFA-4AFF-1149-5DA0-E2ABCA97C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CDF0B56-85C9-6E1F-E6DA-19C9BC679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69220C6-1A6C-9079-3665-F17AFA368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04B5B83-7EDB-56BA-A1FE-44BA8CD1A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3552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C8921-5D7E-3C88-0985-B9CF3E172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0570C00-A0FA-29CB-2F83-916BE3731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07859E5-AC2A-4EFF-C995-4749F5F6B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5356622-AE76-BB98-3BCF-57DB21EC2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89519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C34C-D05A-4BF0-7202-C3404DAEE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3AC8053-CE1C-4163-513B-3845AD5CD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17D5868-E75E-3DA7-647F-E02E928B2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F08656E-FD8D-0B65-4AA5-62DEC9E11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39098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EE808-23B4-37E6-9EFC-DBFD330B2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EC38D0A-11A6-8AF8-D778-8D926FD03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1215D91-B557-0D32-B643-3B934EC72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C0DBC31-EBB7-6D77-48B5-A571325FE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35CD-E1E9-A847-AD29-88506A12675C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22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C94B17-11B9-D742-3DB0-6766C0C01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4F09533-999C-C4E9-E025-ACBA99BF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F3208B-EC65-CD05-A135-D55BED41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2E16-CDEB-42F9-89D2-3C2F8EAA9CAF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6DDB35-4916-60BA-CEAE-1DC461F9C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  <a:endParaRPr kumimoji="1"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21C20D-A1B7-0EA3-591C-E8BB46E8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197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4509A7-CE16-2EEA-924C-EFAE4556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BDFC78-9B00-71F3-C37C-431623759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58892C7-66DE-EC94-8357-E920A2D14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5417-AA73-4C49-9DB9-66E273C37D94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CBF6CC2-81AD-1522-C1E5-ABE1B40C5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C352B4-47DA-1EAB-1014-51C3CBB6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11864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F59602C-97C0-5B8E-4BC9-7CA9CF5C8A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32840DE-869E-C50B-B25A-CE6DFA291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142357-5144-073E-E3E9-447EB50A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F528-DDCE-4A7E-BEDB-CB4BDBA5B7D9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875EED-0F1E-1DE1-41D9-F5092F51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088977E-1BF6-7ACC-D6FC-79448D7F8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70886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2C9E3C-5189-2398-8D21-F1DC6BF40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4B14EE-9AA4-8DF6-F6D0-599477F0F6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140461-C059-637D-C6AC-92DC50445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0528FD-7695-EAC1-01AF-E2BB06B61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4F3D33-A91D-481F-A1B9-D6F6DA056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96479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80B59-85CE-4BC8-D859-5FACD67E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08911D5-FC6E-8EF6-44D6-142286D9B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DF1D51-C0E1-7CBD-21FC-E804D4A42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FA0392-C368-F853-FC46-6511C39EA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3C25F4-FBD4-B4AF-C1B1-E558258B7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27439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04388-DCE7-FCF2-AC95-FC89F1D0B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E14830B-879E-344A-D55A-E14147DD7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E763AD-0B37-0164-A1A3-AB827D903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933EE6-36CA-6628-E819-A91D5068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59AC30-4C74-0008-C603-01ED4325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71499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4F4E9E-8D2F-5D61-CE35-1A07BE567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9344E1-50E5-7FA1-C908-80E2D2DBDE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51F902E-AB99-46BE-6EDC-21916E096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2212D0A-2863-4E5A-DAE3-38D0436D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48D750A-D8BD-C2BB-8ECD-755751A4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B56065F-C36F-13D3-18FF-FCA25B6A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08885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D152A7-3870-5C57-6C9C-E3D2E2D1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AD06FA-C4F3-65EF-3B88-999F33F18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C99CFA2-3989-7F21-B7DC-99E6B93D8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156A361-96B2-463F-B1C9-CF129A2F6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34A2E87-0275-BDDA-267B-D3199A0D3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8571928-DD6A-F935-3496-7AD6A595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571E31C-1CAC-9B77-82B1-3C8D5FC6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4D349D1-F7C5-1475-FE71-F858D2F5A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11352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7A7D8A-F8F2-6247-6AC0-4A3407F0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7AE4A05-AF7C-3C5B-9773-B55820D7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9C4ECF5-E230-437C-5098-D91CF590F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25DBFF4-60EF-F590-CC03-AC365454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79963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8B46596-6CF6-A55A-8C10-B3B4F929D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6490C6E-A84E-472C-3943-D27E522F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FDD854-6EE4-3FE4-EDDE-1FB7B5B7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13667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54438-A277-CF5F-0AB3-ADF88AAD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26E0B1-7D5A-57DF-D8B6-47DCCF8DD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5AD58E2-3BBB-660F-FA35-020C1B450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14124A8-449F-B7AF-9DFA-01FDDA3F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33945F8-09E9-7159-A0B0-5A4E29D7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ECB354-7EBD-4B9D-A907-81BA98A2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5297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59CCBA-27FC-20CF-83CC-A6F309B3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A9CF51-AF18-6436-9F45-498B715F0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44802D-3FC9-D775-46C0-720F0451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354A-ED96-44FD-9D8D-FF296EAF5C3C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FB023D-AB89-8EC6-77D1-8B37A42DA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C2666E3-F168-DD82-753C-047580DF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45709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4616D5-E442-C315-7231-823F37D9F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24AED28-B825-98CA-3089-63BD74CFB8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8C2A04A-DBCA-E0FD-7875-9A92EFDF0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FE337D5-519C-0E3C-CCBE-7614AD51B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C92793-EC32-6CF4-CB9D-7C09FE317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33056-B7DA-6300-4472-FE7D70A5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096315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23D1EE-966E-04EF-34EF-E8138E29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B852E3F-0A98-56F6-A493-64FD02D0B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2D8A50-182F-FCDC-A519-AAF48E2C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EFB1C6-4EE2-10C6-C58E-4791F5B9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E1FC27-BA35-5C93-BD07-0936D112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3473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A42B9F0-6D5D-E39B-AD18-7E653B39C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9F43C96-44C8-DFD9-7EE5-BBA26199E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4413D-A72C-D4C8-31DB-22790D19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BD2F8E-78FE-C3F7-DBB2-29AE01142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149114-866C-214E-9983-DA134BB0A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6658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E7EE11-8727-D533-CDF3-7FB048B1C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9AA65D2-2CC5-C23B-311F-5C9E780C4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8D0F22-33BB-2ECF-9547-CCF010746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4FFE-9999-4D34-91A3-E2651F45CBA4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072477-0C01-3232-CA22-CD7ED5050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0EB97B-DC29-3792-C69B-A286763C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160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26778A-3B91-74AE-8228-75E51634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CD2AB1-1098-FA18-4C21-0ACAB9BA8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9C35DE3-EF70-E28C-A1FD-17B8C65D4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AF03E26-8AE6-1EAE-E0D1-0CA09FD43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BDCB-FB39-483B-9A78-FEBD2A68DE1F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7E235EF-DAEE-B95F-6292-743A918E2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B8050A-EF05-32A1-06E7-360C94A0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0820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87C967-2CDC-0877-5404-68006AB1C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EC2E8EE-0303-26C5-A971-E203CAA53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AE4DFE-A07E-8342-6FC3-C3C3C4883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D37928E-BA10-D7D0-76F9-E210E9F2D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3D420C8-681E-25EE-D2A0-B6020AF09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4402B04-4538-C95A-91F6-F4B388823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CEC41-1150-47FA-8B6F-6450EF4F57CD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F98C317-F448-4CE8-6FD0-246F5D7A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285D727-76DA-2F08-208F-C6EDA973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722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9A50F5-2ADA-80A4-91F4-8488B979A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471C61D-5674-C0BA-E452-072395FF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52C3-D53F-40C5-B677-73E2FBFED5BC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36BA859-880A-1F66-A6BB-1D8DD9902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DDEF3E0-8E24-72C9-E26B-9C139FE1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2520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25D107E-2979-33D1-B046-E43B80B8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BACC-7ED0-4889-A37C-BBAB29FC73EC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E45482D-D6D1-09A5-A76A-E31E87570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1A0B460-C3F9-60B0-A464-2D1AE02F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4832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F4319D-D69D-FA0C-E1B6-26E1F3FD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53DA74-7412-568E-7AC8-3F2437873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151E514-32E2-3F25-7A41-8E9589CCE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E84A33-5FD8-6C06-C5B3-77A1D85EB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16BB-2EDD-4B50-B478-675569C5A6EC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297B96E-3EE5-249B-F102-10EAF52E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80E63EF-5BB1-F750-EBD9-8E99C318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6555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4CCFCC-BE46-BB83-EA12-FE61212D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EC1FE75-FB3F-EEFA-AF00-A096409569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FD43A51-1C4B-1061-D5A3-B7151CE39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C97ED4F-4849-882C-68A3-5E0FDE75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3258F-D6E8-4970-B451-CE018B397D8D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FAA899-9720-9AD4-D91F-EF52D1C5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86D69C-8F68-4CCD-0CC0-13351B7D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9596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F3D0FA8-5E56-7B85-CF95-D254AEC72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54F99F-9516-9FFA-BAD4-D68129276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C1942DE-C2DF-780C-13EC-14102D4F3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B2251-C4CF-4A42-8736-7DC50603FAF3}" type="datetime1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DFB36C-75CA-34E4-3270-6A5CB530A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6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222222"/>
                </a:solidFill>
              </a:rPr>
              <a:t>多元性別友善教學資源手冊</a:t>
            </a:r>
            <a:r>
              <a:rPr lang="en-US" altLang="zh-TW">
                <a:solidFill>
                  <a:srgbClr val="222222"/>
                </a:solidFill>
              </a:rPr>
              <a:t>—</a:t>
            </a:r>
            <a:r>
              <a:rPr lang="zh-TW" altLang="en-US">
                <a:solidFill>
                  <a:srgbClr val="222222"/>
                </a:solidFill>
              </a:rPr>
              <a:t>國中小版</a:t>
            </a:r>
            <a:endParaRPr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1C86016-D159-F564-1613-7A83C95F9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29BDC5-AE1B-E44C-974C-4B1D308A997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1313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D10F77C-1DF3-16DD-8681-26735752F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A5DC4A1-381C-29DE-8559-ACB964938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23FD47-09C5-F8DF-F654-466F20BBD2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021047-19BD-CA41-AC4E-F4ADC800431C}" type="datetimeFigureOut">
              <a:rPr kumimoji="1" lang="zh-TW" altLang="en-US" smtClean="0"/>
              <a:t>2025/6/6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493949-9F8F-3A3D-2471-21E8534B3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6250D8-19FE-855A-2198-9F969D929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5B29EF-161E-2642-8B71-688E3210534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44797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youtu.be/SFQ4nuFJWpU?si=68UM3DgDkYjLZ-N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SFQ4nuFJWpU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SFQ4nuFJWpU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SFQ4nuFJWpU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SFQ4nuFJWpU" TargetMode="Externa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SFQ4nuFJWpU" TargetMode="Externa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F4cX1REerR8?si=aJfxYYSj_mGqQR-X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FQ4nuFJWpU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EA1988-98E3-B2D6-5D8D-41932FC79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1222"/>
            <a:ext cx="9144000" cy="2387600"/>
          </a:xfrm>
        </p:spPr>
        <p:txBody>
          <a:bodyPr>
            <a:noAutofit/>
          </a:bodyPr>
          <a:lstStyle/>
          <a:p>
            <a:r>
              <a:rPr lang="zh-TW" altLang="zh-TW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才藝表演的難題</a:t>
            </a:r>
            <a:r>
              <a:rPr lang="zh-TW" altLang="zh-TW" sz="3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1" lang="zh-TW" altLang="en-US" sz="3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頁尾版面配置區 3">
            <a:extLst>
              <a:ext uri="{FF2B5EF4-FFF2-40B4-BE49-F238E27FC236}">
                <a16:creationId xmlns:a16="http://schemas.microsoft.com/office/drawing/2014/main" id="{57F804FA-3B65-947E-F570-CFC386D31230}"/>
              </a:ext>
            </a:extLst>
          </p:cNvPr>
          <p:cNvSpPr txBox="1">
            <a:spLocks/>
          </p:cNvSpPr>
          <p:nvPr/>
        </p:nvSpPr>
        <p:spPr>
          <a:xfrm>
            <a:off x="7253056" y="6427371"/>
            <a:ext cx="49389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教育部學特司「多元性別之校園友善教材資源計畫（第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期）」　　　　　　　　　　　　　　　　　　　　　　　　　　　　　　　　　　　　　　　　　　　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0E0B075-EDB4-F417-7160-251E4AB0EFE8}"/>
              </a:ext>
            </a:extLst>
          </p:cNvPr>
          <p:cNvSpPr txBox="1"/>
          <p:nvPr/>
        </p:nvSpPr>
        <p:spPr>
          <a:xfrm>
            <a:off x="0" y="501615"/>
            <a:ext cx="12192000" cy="819607"/>
          </a:xfrm>
          <a:prstGeom prst="rect">
            <a:avLst/>
          </a:prstGeom>
          <a:solidFill>
            <a:srgbClr val="FFFFFB">
              <a:alpha val="70000"/>
            </a:srgbClr>
          </a:solidFill>
        </p:spPr>
        <p:txBody>
          <a:bodyPr wrap="square" tIns="180000" bIns="144000" rtlCol="0">
            <a:spAutoFit/>
          </a:bodyPr>
          <a:lstStyle/>
          <a:p>
            <a:pPr algn="ctr"/>
            <a:r>
              <a:rPr lang="zh-TW" altLang="en-US" sz="320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多元性別友善教學資源手冊</a:t>
            </a:r>
            <a:r>
              <a:rPr lang="en-US" altLang="zh-TW" sz="320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國中小</a:t>
            </a:r>
            <a:r>
              <a:rPr lang="zh-TW" altLang="en-US" sz="320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版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862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B6EA6-AEDE-4656-D3DA-BD1B74995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950AB2FF-16D5-AE32-AB15-9D88AD6B7E1F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454C931-012A-69F0-5569-6E1C32F57396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EE7D54E-D10E-8F63-A895-AE77FBD9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CF9157B0-44FF-12E8-7FDE-F88E3B27C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295416"/>
              </p:ext>
            </p:extLst>
          </p:nvPr>
        </p:nvGraphicFramePr>
        <p:xfrm>
          <a:off x="407043" y="2401400"/>
          <a:ext cx="11377914" cy="4376802"/>
        </p:xfrm>
        <a:graphic>
          <a:graphicData uri="http://schemas.openxmlformats.org/drawingml/2006/table">
            <a:tbl>
              <a:tblPr firstRow="1" firstCol="1" bandRow="1"/>
              <a:tblGrid>
                <a:gridCol w="2154577">
                  <a:extLst>
                    <a:ext uri="{9D8B030D-6E8A-4147-A177-3AD203B41FA5}">
                      <a16:colId xmlns:a16="http://schemas.microsoft.com/office/drawing/2014/main" val="297194837"/>
                    </a:ext>
                  </a:extLst>
                </a:gridCol>
                <a:gridCol w="4996881">
                  <a:extLst>
                    <a:ext uri="{9D8B030D-6E8A-4147-A177-3AD203B41FA5}">
                      <a16:colId xmlns:a16="http://schemas.microsoft.com/office/drawing/2014/main" val="3035297250"/>
                    </a:ext>
                  </a:extLst>
                </a:gridCol>
                <a:gridCol w="4226456">
                  <a:extLst>
                    <a:ext uri="{9D8B030D-6E8A-4147-A177-3AD203B41FA5}">
                      <a16:colId xmlns:a16="http://schemas.microsoft.com/office/drawing/2014/main" val="26212663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TW" sz="2400" kern="10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性別影響因素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TW" sz="2400" kern="10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性別刻板印象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TW" sz="2400" kern="10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陽剛特質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853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TW" sz="2400" kern="100" dirty="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定義</a:t>
                      </a:r>
                      <a:endParaRPr lang="zh-TW" sz="2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TW" sz="2400" kern="10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人們對男性和女性的特質產生固定、簡化的看法，並以此做為評價他人行為的標準。（例如：女生適合玩洋娃娃，男生適合玩機器人）。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zh-TW" sz="2400" kern="100" dirty="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在父權社會之中，男性被期待的性別特質（例如：男生要堅強勇敢、強調競爭等男子氣概）。</a:t>
                      </a:r>
                      <a:endParaRPr lang="zh-TW" sz="2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90177"/>
                  </a:ext>
                </a:extLst>
              </a:tr>
              <a:tr h="232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zh-TW" sz="2400" kern="10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故事裡哪些事情、言語，可能跟這個因素有關？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kern="10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2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2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775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10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BF875-467B-8F31-20BC-12FC25DCD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F4D1B824-8A94-83CA-87BD-4874EDBC7B6E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01AE96AA-5502-302C-4AE6-5A7453C82429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6F7470-80D6-1070-8676-58B0A6088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F0C390F-48FD-C43D-E1B4-46E6152EC4B1}"/>
              </a:ext>
            </a:extLst>
          </p:cNvPr>
          <p:cNvSpPr txBox="1"/>
          <p:nvPr/>
        </p:nvSpPr>
        <p:spPr>
          <a:xfrm>
            <a:off x="0" y="2401400"/>
            <a:ext cx="12192000" cy="2773580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US" altLang="zh-TW" sz="4000" b="1" kern="0" dirty="0">
              <a:solidFill>
                <a:srgbClr val="C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找一找影片中哪些部分和                                               有關？</a:t>
            </a:r>
            <a:endParaRPr lang="en-US" altLang="zh-TW" sz="4000" b="1" kern="0" dirty="0">
              <a:solidFill>
                <a:srgbClr val="C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zh-TW" altLang="zh-TW" sz="4000" b="1" kern="100" dirty="0">
              <a:solidFill>
                <a:srgbClr val="C00000"/>
              </a:solidFill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32F37B03-7655-C56A-F07C-773558A5ADF1}"/>
              </a:ext>
            </a:extLst>
          </p:cNvPr>
          <p:cNvSpPr/>
          <p:nvPr/>
        </p:nvSpPr>
        <p:spPr>
          <a:xfrm>
            <a:off x="6096000" y="2735409"/>
            <a:ext cx="3669517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性別刻板印象</a:t>
            </a:r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1F6AC635-16A9-1237-69E6-17744B1A4175}"/>
              </a:ext>
            </a:extLst>
          </p:cNvPr>
          <p:cNvSpPr/>
          <p:nvPr/>
        </p:nvSpPr>
        <p:spPr>
          <a:xfrm>
            <a:off x="6095999" y="3891537"/>
            <a:ext cx="3669517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陽剛特質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B3752D8-D8DA-14F4-B23A-69BED3814306}"/>
              </a:ext>
            </a:extLst>
          </p:cNvPr>
          <p:cNvSpPr txBox="1"/>
          <p:nvPr/>
        </p:nvSpPr>
        <p:spPr>
          <a:xfrm>
            <a:off x="1643499" y="5476855"/>
            <a:ext cx="89050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計時五分鐘，將討論結果寫在學習單上</a:t>
            </a:r>
          </a:p>
        </p:txBody>
      </p:sp>
    </p:spTree>
    <p:extLst>
      <p:ext uri="{BB962C8B-B14F-4D97-AF65-F5344CB8AC3E}">
        <p14:creationId xmlns:p14="http://schemas.microsoft.com/office/powerpoint/2010/main" val="11174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8F66F-A446-4C02-E3EC-9C57F1101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063D0507-EB26-1106-8C3A-CEA4D6EA5A9E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6DA5FD2-0066-EFBF-DFCA-1F5375047B35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FF1FA0-F617-D0CF-61DB-7CDAF5E3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0D4B92AE-420C-CE9F-D57B-B5EDB09316B3}"/>
              </a:ext>
            </a:extLst>
          </p:cNvPr>
          <p:cNvSpPr/>
          <p:nvPr/>
        </p:nvSpPr>
        <p:spPr>
          <a:xfrm>
            <a:off x="7655708" y="967019"/>
            <a:ext cx="3669517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性別刻板印象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EBAD9A2-410D-EDD1-B047-94E2757AD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287965"/>
            <a:ext cx="7772400" cy="4311132"/>
          </a:xfrm>
          <a:prstGeom prst="rect">
            <a:avLst/>
          </a:prstGeom>
        </p:spPr>
      </p:pic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id="{51078FF9-F603-7255-7DC9-AB708B0B5679}"/>
              </a:ext>
            </a:extLst>
          </p:cNvPr>
          <p:cNvSpPr/>
          <p:nvPr/>
        </p:nvSpPr>
        <p:spPr>
          <a:xfrm>
            <a:off x="371355" y="3013986"/>
            <a:ext cx="6038970" cy="943944"/>
          </a:xfrm>
          <a:prstGeom prst="wedgeRoundRectCallout">
            <a:avLst>
              <a:gd name="adj1" fmla="val -1641"/>
              <a:gd name="adj2" fmla="val 73810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阿明，你對性別有固定框架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296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CE60D-A416-C014-EA99-8F2C9363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CAF36DDA-7329-D2E5-95BE-2BCC76951DF7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1091DCC-1797-B92F-BE90-BB82D2708242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8E63E3-CC10-D60B-CD9E-50999708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740D37B2-ED60-91AB-AAB0-F322F3E06D0B}"/>
              </a:ext>
            </a:extLst>
          </p:cNvPr>
          <p:cNvSpPr/>
          <p:nvPr/>
        </p:nvSpPr>
        <p:spPr>
          <a:xfrm>
            <a:off x="7258051" y="967019"/>
            <a:ext cx="4552950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違反性別刻板印象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C1B94A1-36ED-C233-D666-9E6C547539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15981" y="2287965"/>
            <a:ext cx="7760037" cy="4311132"/>
          </a:xfrm>
          <a:prstGeom prst="rect">
            <a:avLst/>
          </a:prstGeom>
        </p:spPr>
      </p:pic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id="{D6418D87-8E73-AA4D-F80F-79DC41569BD9}"/>
              </a:ext>
            </a:extLst>
          </p:cNvPr>
          <p:cNvSpPr/>
          <p:nvPr/>
        </p:nvSpPr>
        <p:spPr>
          <a:xfrm>
            <a:off x="234781" y="3629064"/>
            <a:ext cx="7420927" cy="733926"/>
          </a:xfrm>
          <a:prstGeom prst="wedgeRoundRectCallout">
            <a:avLst>
              <a:gd name="adj1" fmla="val 568"/>
              <a:gd name="adj2" fmla="val 6621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媽媽也會幫我打扮成劇裡的女主角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523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647D5-2B00-18DF-523A-05F6B79F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9E693ADB-DFCF-2FBD-E912-B8377AE2AB1A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75DE7341-A9C9-9D3F-EBB7-440560B720C1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BA0DFF-F0C8-F2BE-AC3F-E6DFB38B6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DD0E2C7-5009-966C-1821-210051D9CF0B}"/>
              </a:ext>
            </a:extLst>
          </p:cNvPr>
          <p:cNvGrpSpPr/>
          <p:nvPr/>
        </p:nvGrpSpPr>
        <p:grpSpPr>
          <a:xfrm>
            <a:off x="2528887" y="2287965"/>
            <a:ext cx="7134225" cy="4301325"/>
            <a:chOff x="2248967" y="1445146"/>
            <a:chExt cx="7772400" cy="4686090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176A523-DBD2-A239-A80B-DDE0A040F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8967" y="1784623"/>
              <a:ext cx="7772400" cy="4346613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78080B0-836B-B35D-0AC8-BA1959884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48967" y="1445146"/>
              <a:ext cx="7772400" cy="4311132"/>
            </a:xfrm>
            <a:prstGeom prst="rect">
              <a:avLst/>
            </a:prstGeom>
          </p:spPr>
        </p:pic>
      </p:grpSp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id="{9AE02218-F450-D370-41AF-2E15884A54CF}"/>
              </a:ext>
            </a:extLst>
          </p:cNvPr>
          <p:cNvSpPr/>
          <p:nvPr/>
        </p:nvSpPr>
        <p:spPr>
          <a:xfrm>
            <a:off x="131597" y="3794570"/>
            <a:ext cx="5775770" cy="943944"/>
          </a:xfrm>
          <a:prstGeom prst="wedgeRoundRectCallout">
            <a:avLst>
              <a:gd name="adj1" fmla="val 53721"/>
              <a:gd name="adj2" fmla="val 37484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阿明，我不認同你的想法！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矩形: 圓角 3">
            <a:extLst>
              <a:ext uri="{FF2B5EF4-FFF2-40B4-BE49-F238E27FC236}">
                <a16:creationId xmlns:a16="http://schemas.microsoft.com/office/drawing/2014/main" id="{48C3ADDB-5297-2744-7DE4-3AFB90B37453}"/>
              </a:ext>
            </a:extLst>
          </p:cNvPr>
          <p:cNvSpPr/>
          <p:nvPr/>
        </p:nvSpPr>
        <p:spPr>
          <a:xfrm>
            <a:off x="7258051" y="967019"/>
            <a:ext cx="4552950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挑戰性別刻板印象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36854B8-7A58-075E-F3C4-95776177A77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E6889BF-8DBB-16A0-A94E-B206515EA4B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4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E78FC3F-E0B5-A7F3-B6E9-8989D7307DFD}"/>
                </a:ext>
              </a:extLst>
            </p:cNvPr>
            <p:cNvSpPr/>
            <p:nvPr/>
          </p:nvSpPr>
          <p:spPr>
            <a:xfrm>
              <a:off x="0" y="2600245"/>
              <a:ext cx="12192000" cy="2104171"/>
            </a:xfrm>
            <a:prstGeom prst="rect">
              <a:avLst/>
            </a:prstGeom>
            <a:solidFill>
              <a:srgbClr val="FFFFFF">
                <a:alpha val="7960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大家常把</a:t>
              </a:r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頭髮長度、穿著</a:t>
              </a:r>
              <a:endParaRPr kumimoji="1" lang="en-US" altLang="zh-TW" sz="6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和</a:t>
              </a:r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性別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聯想在一起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3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29621-D9EB-E9AF-2AA2-43E1DA72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2D8B97D3-2E18-DB1B-19B5-852CC01EFFDA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BB85A07A-388C-19A1-770D-50A1BA2C49CE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CAE292-FE48-4D53-0C48-90212A425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ADE1AF58-6B4F-5CA0-CC47-4F49B9F5BA27}"/>
              </a:ext>
            </a:extLst>
          </p:cNvPr>
          <p:cNvSpPr/>
          <p:nvPr/>
        </p:nvSpPr>
        <p:spPr>
          <a:xfrm>
            <a:off x="7655708" y="967019"/>
            <a:ext cx="3669517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陽剛特質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7313072-36BA-8F90-48BA-30B19837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312342"/>
            <a:ext cx="7772400" cy="4259059"/>
          </a:xfrm>
          <a:prstGeom prst="rect">
            <a:avLst/>
          </a:prstGeom>
        </p:spPr>
      </p:pic>
      <p:sp>
        <p:nvSpPr>
          <p:cNvPr id="10" name="圓角矩形圖說文字 9">
            <a:extLst>
              <a:ext uri="{FF2B5EF4-FFF2-40B4-BE49-F238E27FC236}">
                <a16:creationId xmlns:a16="http://schemas.microsoft.com/office/drawing/2014/main" id="{B496215F-66A2-BE8D-FFB6-B6BF542F4AE6}"/>
              </a:ext>
            </a:extLst>
          </p:cNvPr>
          <p:cNvSpPr/>
          <p:nvPr/>
        </p:nvSpPr>
        <p:spPr>
          <a:xfrm>
            <a:off x="1782501" y="2617920"/>
            <a:ext cx="2811628" cy="943944"/>
          </a:xfrm>
          <a:prstGeom prst="wedgeRoundRectCallout">
            <a:avLst>
              <a:gd name="adj1" fmla="val 53721"/>
              <a:gd name="adj2" fmla="val 37484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我很帥吧～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319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8F9D8-948E-86D7-A004-74268FD1C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985B21BD-7158-9D06-060E-F56F75D29C95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E07D2B0-B390-77CA-5713-520980E07704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9B1468-B12C-67F6-C9CE-FCFAFE0A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25CB815C-0155-B0CB-B223-DE7856C83222}"/>
              </a:ext>
            </a:extLst>
          </p:cNvPr>
          <p:cNvSpPr/>
          <p:nvPr/>
        </p:nvSpPr>
        <p:spPr>
          <a:xfrm>
            <a:off x="7655708" y="967019"/>
            <a:ext cx="3669517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違反陽剛特質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D8AEFD3-E62F-E3E5-4346-BEFCB004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12290" y="2312342"/>
            <a:ext cx="7767420" cy="4259059"/>
          </a:xfrm>
          <a:prstGeom prst="rect">
            <a:avLst/>
          </a:prstGeom>
        </p:spPr>
      </p:pic>
      <p:sp>
        <p:nvSpPr>
          <p:cNvPr id="10" name="圓角矩形圖說文字 9">
            <a:extLst>
              <a:ext uri="{FF2B5EF4-FFF2-40B4-BE49-F238E27FC236}">
                <a16:creationId xmlns:a16="http://schemas.microsoft.com/office/drawing/2014/main" id="{D2E5D22C-2A0F-91CC-66C5-E3FA10BEF906}"/>
              </a:ext>
            </a:extLst>
          </p:cNvPr>
          <p:cNvSpPr/>
          <p:nvPr/>
        </p:nvSpPr>
        <p:spPr>
          <a:xfrm>
            <a:off x="119287" y="4396900"/>
            <a:ext cx="4452713" cy="1202197"/>
          </a:xfrm>
          <a:prstGeom prst="wedgeRoundRectCallout">
            <a:avLst>
              <a:gd name="adj1" fmla="val 60730"/>
              <a:gd name="adj2" fmla="val -39981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為什麼大家這麼排斥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30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BDA08-15B6-0208-1DB2-4D3F86E56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35644D21-79FC-2D64-CD9E-2C00CA3B467A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E0960F4-E040-6B81-976D-2BED7B162FD8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6F4F014-B494-E846-E110-3DD8B7D28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2DEDB6FC-0A1A-2790-09BA-CB9888A6DAB6}"/>
              </a:ext>
            </a:extLst>
          </p:cNvPr>
          <p:cNvSpPr/>
          <p:nvPr/>
        </p:nvSpPr>
        <p:spPr>
          <a:xfrm>
            <a:off x="6197277" y="967019"/>
            <a:ext cx="5775768" cy="95625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質疑是否符合陽剛特質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0EDAC5D-12F8-71D7-A54E-5B0A18613E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09801" y="2312342"/>
            <a:ext cx="7772398" cy="4259059"/>
          </a:xfrm>
          <a:prstGeom prst="rect">
            <a:avLst/>
          </a:prstGeom>
        </p:spPr>
      </p:pic>
      <p:sp>
        <p:nvSpPr>
          <p:cNvPr id="10" name="圓角矩形圖說文字 9">
            <a:extLst>
              <a:ext uri="{FF2B5EF4-FFF2-40B4-BE49-F238E27FC236}">
                <a16:creationId xmlns:a16="http://schemas.microsoft.com/office/drawing/2014/main" id="{FC73669F-209B-C061-B120-5FE776D26393}"/>
              </a:ext>
            </a:extLst>
          </p:cNvPr>
          <p:cNvSpPr/>
          <p:nvPr/>
        </p:nvSpPr>
        <p:spPr>
          <a:xfrm>
            <a:off x="142875" y="3087641"/>
            <a:ext cx="4938488" cy="1202197"/>
          </a:xfrm>
          <a:prstGeom prst="wedgeRoundRectCallout">
            <a:avLst>
              <a:gd name="adj1" fmla="val 58468"/>
              <a:gd name="adj2" fmla="val 4558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原來我這樣很奇怪</a:t>
            </a:r>
            <a:r>
              <a:rPr kumimoji="1" lang="en-US" altLang="zh-TW" sz="3600" b="1" dirty="0">
                <a:solidFill>
                  <a:srgbClr val="6688B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24962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816AC-6673-524A-5781-82518E6A1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B91DA038-1348-4BDB-85F8-6E20D5AB2E70}"/>
              </a:ext>
            </a:extLst>
          </p:cNvPr>
          <p:cNvSpPr/>
          <p:nvPr/>
        </p:nvSpPr>
        <p:spPr>
          <a:xfrm>
            <a:off x="0" y="488892"/>
            <a:ext cx="2620369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活動小結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A0E1DBD-2054-524E-DBC8-C48714100D65}"/>
              </a:ext>
            </a:extLst>
          </p:cNvPr>
          <p:cNvSpPr txBox="1"/>
          <p:nvPr/>
        </p:nvSpPr>
        <p:spPr>
          <a:xfrm>
            <a:off x="214312" y="1583270"/>
            <a:ext cx="11763375" cy="369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大家總認為男生一定要很陽剛、要有男子氣概，</a:t>
            </a:r>
            <a:endParaRPr lang="en-US" altLang="zh-TW" sz="4000" kern="0" dirty="0">
              <a:solidFill>
                <a:srgbClr val="000000"/>
              </a:solidFill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不能表現出溫柔或喜歡美的一面。</a:t>
            </a:r>
            <a:endParaRPr lang="en-US" altLang="zh-TW" sz="4000" kern="0" dirty="0">
              <a:solidFill>
                <a:srgbClr val="000000"/>
              </a:solidFill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就像故事裡的小智，</a:t>
            </a:r>
            <a:endParaRPr lang="en-US" altLang="zh-TW" sz="4000" kern="0" dirty="0">
              <a:solidFill>
                <a:srgbClr val="000000"/>
              </a:solidFill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只是說喜歡扮裝皇后，就被同學們嘲笑說像女生。</a:t>
            </a:r>
            <a:endParaRPr lang="en-US" altLang="zh-TW" sz="4000" kern="0" dirty="0">
              <a:solidFill>
                <a:srgbClr val="000000"/>
              </a:solidFill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D40F17E0-9149-9B9F-EB2A-70884852D07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1623EFC-5816-1EE0-E05E-A599B1E8468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4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9D3EC6A-4D22-2B81-68F4-75A9F96EB406}"/>
                </a:ext>
              </a:extLst>
            </p:cNvPr>
            <p:cNvSpPr/>
            <p:nvPr/>
          </p:nvSpPr>
          <p:spPr>
            <a:xfrm>
              <a:off x="0" y="2600245"/>
              <a:ext cx="12192000" cy="2104171"/>
            </a:xfrm>
            <a:prstGeom prst="rect">
              <a:avLst/>
            </a:prstGeom>
            <a:solidFill>
              <a:srgbClr val="FFFFFF">
                <a:alpha val="7960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每個人都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可以追求自己喜歡的事物，</a:t>
              </a:r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不應性別受限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911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3F49B-5B48-23FF-FFFB-664D91182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E0364A9B-96C5-7122-8370-CDC618E40741}"/>
              </a:ext>
            </a:extLst>
          </p:cNvPr>
          <p:cNvSpPr/>
          <p:nvPr/>
        </p:nvSpPr>
        <p:spPr>
          <a:xfrm>
            <a:off x="0" y="488892"/>
            <a:ext cx="2620369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活動小結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38B6606-6D2B-F3FF-DA66-6F733AD7E972}"/>
              </a:ext>
            </a:extLst>
          </p:cNvPr>
          <p:cNvSpPr txBox="1"/>
          <p:nvPr/>
        </p:nvSpPr>
        <p:spPr>
          <a:xfrm>
            <a:off x="0" y="2044935"/>
            <a:ext cx="12191999" cy="2768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接著，</a:t>
            </a:r>
            <a:endParaRPr lang="en-US" altLang="zh-TW" sz="4000" b="1" kern="0" dirty="0">
              <a:solidFill>
                <a:srgbClr val="000000"/>
              </a:solidFill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一起</a:t>
            </a:r>
            <a:r>
              <a:rPr lang="zh-TW" altLang="zh-TW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透過</a:t>
            </a:r>
            <a:r>
              <a:rPr lang="zh-TW" altLang="zh-TW" sz="4000" b="1" kern="0" dirty="0">
                <a:solidFill>
                  <a:srgbClr val="C00000"/>
                </a:solidFill>
                <a:ea typeface="微軟正黑體" panose="020B0604030504040204" pitchFamily="34" charset="-120"/>
              </a:rPr>
              <a:t>「妮妃雅」</a:t>
            </a:r>
            <a:r>
              <a:rPr lang="zh-TW" altLang="zh-TW" sz="4000" b="1" kern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altLang="zh-TW" sz="4000" b="1" kern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Nymphia</a:t>
            </a:r>
            <a:r>
              <a:rPr lang="en-US" altLang="zh-TW" sz="4000" b="1" kern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Wind</a:t>
            </a:r>
            <a:r>
              <a:rPr lang="zh-TW" altLang="zh-TW" sz="4000" b="1" kern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zh-TW" altLang="zh-TW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的故事，</a:t>
            </a:r>
            <a:endParaRPr lang="en-US" altLang="zh-TW" sz="4000" b="1" kern="0" dirty="0">
              <a:solidFill>
                <a:srgbClr val="000000"/>
              </a:solidFill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意識到</a:t>
            </a:r>
            <a:r>
              <a:rPr lang="zh-TW" altLang="zh-TW" sz="4000" b="1" kern="0" dirty="0">
                <a:solidFill>
                  <a:srgbClr val="000000"/>
                </a:solidFill>
                <a:ea typeface="微軟正黑體" panose="020B0604030504040204" pitchFamily="34" charset="-120"/>
              </a:rPr>
              <a:t>每個人都可以活出自己想要的性別樣貌。 </a:t>
            </a:r>
            <a:endParaRPr lang="zh-TW" altLang="en-US" sz="4000" b="1" kern="0" dirty="0">
              <a:solidFill>
                <a:srgbClr val="000000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516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4CDEC77D-B722-1095-5750-67C3219904B9}"/>
              </a:ext>
            </a:extLst>
          </p:cNvPr>
          <p:cNvSpPr/>
          <p:nvPr/>
        </p:nvSpPr>
        <p:spPr>
          <a:xfrm>
            <a:off x="0" y="488892"/>
            <a:ext cx="629662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活動一：每個人的獨特模樣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AF89BCD-3C61-57E7-72BB-5EBE12C249E4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6F0727-B83B-7F26-37C4-1B8986224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F9D25485-5732-56D0-3A64-0E809E4F3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219878"/>
              </p:ext>
            </p:extLst>
          </p:nvPr>
        </p:nvGraphicFramePr>
        <p:xfrm>
          <a:off x="368512" y="2605743"/>
          <a:ext cx="11454975" cy="3763365"/>
        </p:xfrm>
        <a:graphic>
          <a:graphicData uri="http://schemas.openxmlformats.org/drawingml/2006/table">
            <a:tbl>
              <a:tblPr firstRow="1" firstCol="1" bandRow="1"/>
              <a:tblGrid>
                <a:gridCol w="3818325">
                  <a:extLst>
                    <a:ext uri="{9D8B030D-6E8A-4147-A177-3AD203B41FA5}">
                      <a16:colId xmlns:a16="http://schemas.microsoft.com/office/drawing/2014/main" val="1236807535"/>
                    </a:ext>
                  </a:extLst>
                </a:gridCol>
                <a:gridCol w="3818325">
                  <a:extLst>
                    <a:ext uri="{9D8B030D-6E8A-4147-A177-3AD203B41FA5}">
                      <a16:colId xmlns:a16="http://schemas.microsoft.com/office/drawing/2014/main" val="2265551888"/>
                    </a:ext>
                  </a:extLst>
                </a:gridCol>
                <a:gridCol w="3818325">
                  <a:extLst>
                    <a:ext uri="{9D8B030D-6E8A-4147-A177-3AD203B41FA5}">
                      <a16:colId xmlns:a16="http://schemas.microsoft.com/office/drawing/2014/main" val="4278460435"/>
                    </a:ext>
                  </a:extLst>
                </a:gridCol>
              </a:tblGrid>
              <a:tr h="1189161"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alt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（一）我看見故事中發生了什麼事情</a:t>
                      </a:r>
                      <a:r>
                        <a:rPr lang="zh-TW" alt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mbria Math" panose="02040503050406030204" pitchFamily="18" charset="0"/>
                        </a:rPr>
                        <a:t>⋯⋯</a:t>
                      </a:r>
                      <a:endParaRPr lang="zh-TW" altLang="en-US" sz="4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altLang="en-US" sz="2800" b="0" i="0" u="none" strike="noStrike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（二）我覺得這個故事讓我感覺到了</a:t>
                      </a:r>
                      <a:r>
                        <a:rPr lang="zh-TW" altLang="en-US" sz="2800" b="0" i="0" u="none" strike="noStrike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mbria Math" panose="02040503050406030204" pitchFamily="18" charset="0"/>
                        </a:rPr>
                        <a:t>⋯⋯</a:t>
                      </a:r>
                      <a:endParaRPr lang="zh-TW" altLang="en-US" sz="4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alt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（三）我認為這個故事讓思考到了</a:t>
                      </a:r>
                      <a:r>
                        <a:rPr lang="zh-TW" alt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mbria Math" panose="02040503050406030204" pitchFamily="18" charset="0"/>
                        </a:rPr>
                        <a:t>⋯⋯</a:t>
                      </a:r>
                      <a:endParaRPr lang="zh-TW" altLang="en-US" sz="4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194992"/>
                  </a:ext>
                </a:extLst>
              </a:tr>
              <a:tr h="157579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4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altLang="zh-TW" sz="2800" b="0" i="0" u="none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altLang="zh-TW" sz="2800" b="0" i="0" u="none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altLang="zh-TW" sz="4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i="0" u="none" strike="noStrike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altLang="zh-TW" sz="2800" b="0" i="0" u="none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altLang="zh-TW" sz="4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7749" marR="187749" marT="2607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89333"/>
                  </a:ext>
                </a:extLst>
              </a:tr>
            </a:tbl>
          </a:graphicData>
        </a:graphic>
      </p:graphicFrame>
      <p:sp>
        <p:nvSpPr>
          <p:cNvPr id="9" name="標題 1">
            <a:extLst>
              <a:ext uri="{FF2B5EF4-FFF2-40B4-BE49-F238E27FC236}">
                <a16:creationId xmlns:a16="http://schemas.microsoft.com/office/drawing/2014/main" id="{BD0322DE-1966-B2AE-3572-27AF6F65CF8A}"/>
              </a:ext>
            </a:extLst>
          </p:cNvPr>
          <p:cNvSpPr txBox="1">
            <a:spLocks/>
          </p:cNvSpPr>
          <p:nvPr/>
        </p:nvSpPr>
        <p:spPr>
          <a:xfrm>
            <a:off x="467590" y="3790656"/>
            <a:ext cx="3647209" cy="25784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en-US" altLang="zh-TW" sz="3200" b="1" dirty="0">
                <a:solidFill>
                  <a:srgbClr val="F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</a:p>
          <a:p>
            <a:pPr>
              <a:lnSpc>
                <a:spcPct val="150000"/>
              </a:lnSpc>
            </a:pPr>
            <a:r>
              <a:rPr kumimoji="1" lang="en-US" altLang="zh-TW" sz="3200" b="1" dirty="0">
                <a:solidFill>
                  <a:srgbClr val="FF7F7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350675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1B8E0-7DCF-E624-F9FD-B23E542B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A05118C-6B05-83C0-4D4E-47F7F481F752}"/>
              </a:ext>
            </a:extLst>
          </p:cNvPr>
          <p:cNvSpPr/>
          <p:nvPr/>
        </p:nvSpPr>
        <p:spPr>
          <a:xfrm>
            <a:off x="0" y="488892"/>
            <a:ext cx="629662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活動二：做自己最好的模樣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38D41C4A-ACE9-66F2-1455-7899E485BC83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BBF698-ED21-FAE6-C797-4F908B56E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843AC90-7F7D-A18D-9DB0-82CA765B9235}"/>
              </a:ext>
            </a:extLst>
          </p:cNvPr>
          <p:cNvSpPr txBox="1"/>
          <p:nvPr/>
        </p:nvSpPr>
        <p:spPr>
          <a:xfrm>
            <a:off x="6953863" y="130427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6000" dirty="0">
                <a:latin typeface="jf-openhuninn-2.1" panose="020B0500000000000000" pitchFamily="34" charset="-120"/>
                <a:ea typeface="jf-openhuninn-2.1" panose="020B0500000000000000" pitchFamily="34" charset="-120"/>
              </a:rPr>
              <a:t>什麼是扮裝？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90766F2-47A3-9D5F-297A-DECBDB3E7A75}"/>
              </a:ext>
            </a:extLst>
          </p:cNvPr>
          <p:cNvSpPr txBox="1"/>
          <p:nvPr/>
        </p:nvSpPr>
        <p:spPr>
          <a:xfrm>
            <a:off x="6599583" y="2538832"/>
            <a:ext cx="5094634" cy="4175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一種多元的性別文化，指</a:t>
            </a:r>
            <a:r>
              <a:rPr lang="zh-TW" altLang="zh-TW" sz="3200" b="1" dirty="0">
                <a:solidFill>
                  <a:srgbClr val="C00000"/>
                </a:solidFill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透過穿女性服裝來扮演女性的男性</a:t>
            </a:r>
            <a:r>
              <a:rPr lang="zh-TW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。</a:t>
            </a:r>
            <a:endParaRPr lang="en-US" altLang="zh-TW" sz="3200" dirty="0">
              <a:latin typeface="jf-openhuninn-2.1" panose="020B0500000000000000" pitchFamily="34" charset="-120"/>
              <a:ea typeface="jf-openhuninn-2.1" panose="020B0500000000000000" pitchFamily="34" charset="-120"/>
              <a:cs typeface="新細明體" panose="02020500000000000000" pitchFamily="18" charset="-120"/>
            </a:endParaRPr>
          </a:p>
          <a:p>
            <a:pPr marL="342900" indent="-342900" algn="just">
              <a:lnSpc>
                <a:spcPct val="12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TW" altLang="zh-TW" sz="3200" b="1" dirty="0">
                <a:solidFill>
                  <a:srgbClr val="C00000"/>
                </a:solidFill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並非所有的變裝皇后都是</a:t>
            </a:r>
            <a:r>
              <a:rPr lang="en-US" altLang="zh-TW" sz="3200" b="1" dirty="0">
                <a:solidFill>
                  <a:srgbClr val="C00000"/>
                </a:solidFill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LGBT+</a:t>
            </a:r>
            <a:r>
              <a:rPr lang="zh-TW" altLang="en-US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，</a:t>
            </a:r>
            <a:r>
              <a:rPr lang="zh-TW" altLang="en-US" sz="3200" dirty="0">
                <a:latin typeface="jf-openhuninn-2.1" panose="020B0500000000000000" pitchFamily="34" charset="-120"/>
                <a:ea typeface="jf-openhuninn-2.1" panose="020B0500000000000000" pitchFamily="34" charset="-120"/>
                <a:cs typeface="新細明體" panose="02020500000000000000" pitchFamily="18" charset="-120"/>
              </a:rPr>
              <a:t>如：</a:t>
            </a:r>
            <a:r>
              <a:rPr lang="zh-TW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Cambria Math" panose="02040503050406030204" pitchFamily="18" charset="0"/>
              </a:rPr>
              <a:t>澳洲演員</a:t>
            </a:r>
            <a:r>
              <a:rPr lang="en-US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Cambria Math" panose="02040503050406030204" pitchFamily="18" charset="0"/>
              </a:rPr>
              <a:t> Barry Humphries</a:t>
            </a:r>
            <a:r>
              <a:rPr lang="zh-TW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  <a:cs typeface="Cambria Math" panose="02040503050406030204" pitchFamily="18" charset="0"/>
              </a:rPr>
              <a:t>、紀錄片《瑞秋》的導演陳昆禾。</a:t>
            </a:r>
            <a:r>
              <a:rPr lang="zh-TW" altLang="zh-TW" sz="3200" dirty="0">
                <a:effectLst/>
                <a:latin typeface="jf-openhuninn-2.1" panose="020B0500000000000000" pitchFamily="34" charset="-120"/>
                <a:ea typeface="jf-openhuninn-2.1" panose="020B0500000000000000" pitchFamily="34" charset="-120"/>
              </a:rPr>
              <a:t> </a:t>
            </a:r>
            <a:endParaRPr lang="zh-TW" altLang="en-US" sz="3200" dirty="0">
              <a:latin typeface="jf-openhuninn-2.1" panose="020B0500000000000000" pitchFamily="34" charset="-120"/>
              <a:ea typeface="jf-openhuninn-2.1" panose="020B0500000000000000" pitchFamily="34" charset="-120"/>
            </a:endParaRPr>
          </a:p>
        </p:txBody>
      </p:sp>
      <p:pic>
        <p:nvPicPr>
          <p:cNvPr id="10" name="圖片 9" descr="一張含有 人的臉孔, 服裝設計, 舞蹈, 表演女郎 的圖片&#10;&#10;AI 產生的內容可能不正確。">
            <a:extLst>
              <a:ext uri="{FF2B5EF4-FFF2-40B4-BE49-F238E27FC236}">
                <a16:creationId xmlns:a16="http://schemas.microsoft.com/office/drawing/2014/main" id="{BD8FBFA5-4166-99E8-BCE5-C53477BDE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9705" y="2538832"/>
            <a:ext cx="7678520" cy="431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9EB0F-D97E-AD71-3ECF-EE696AA09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A8871BED-3963-763C-558C-5AC79C16D728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B74315FD-8951-AD19-6391-C75A015481E1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C43A9E7-431B-E72F-595C-FEC04DF1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12DAAE2-D38A-7134-5601-A575F87D467D}"/>
              </a:ext>
            </a:extLst>
          </p:cNvPr>
          <p:cNvSpPr txBox="1"/>
          <p:nvPr/>
        </p:nvSpPr>
        <p:spPr>
          <a:xfrm>
            <a:off x="1588422" y="3960324"/>
            <a:ext cx="9628217" cy="2768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主角變裝的意義</a:t>
            </a:r>
            <a:r>
              <a:rPr lang="zh-TW" altLang="en-US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？</a:t>
            </a:r>
            <a:endParaRPr lang="en-US" altLang="zh-TW" sz="40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主角媽媽對他的支持方式</a:t>
            </a:r>
            <a:r>
              <a:rPr lang="zh-TW" altLang="en-US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？</a:t>
            </a:r>
            <a:endParaRPr lang="zh-TW" altLang="en-US" sz="4000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主角想要透過「妮妃雅」完成的事情</a:t>
            </a:r>
            <a:r>
              <a:rPr lang="zh-TW" altLang="en-US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？</a:t>
            </a:r>
            <a:endParaRPr lang="zh-TW" altLang="en-US" sz="4000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C5A4C40-EEBD-F18E-DFB7-04BBFBFFFF44}"/>
              </a:ext>
            </a:extLst>
          </p:cNvPr>
          <p:cNvGrpSpPr/>
          <p:nvPr/>
        </p:nvGrpSpPr>
        <p:grpSpPr>
          <a:xfrm>
            <a:off x="4746912" y="1889617"/>
            <a:ext cx="2698175" cy="2070707"/>
            <a:chOff x="4760491" y="2401400"/>
            <a:chExt cx="2698175" cy="2070707"/>
          </a:xfrm>
        </p:grpSpPr>
        <p:pic>
          <p:nvPicPr>
            <p:cNvPr id="6" name="圖形 5" descr="警告 以實心填滿">
              <a:extLst>
                <a:ext uri="{FF2B5EF4-FFF2-40B4-BE49-F238E27FC236}">
                  <a16:creationId xmlns:a16="http://schemas.microsoft.com/office/drawing/2014/main" id="{76AE32F5-E002-1BC5-1383-C63A61829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52012" y="2401400"/>
              <a:ext cx="1687975" cy="1687975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BC100D0-12CB-72EE-3FF1-C4ACAC18CF6B}"/>
                </a:ext>
              </a:extLst>
            </p:cNvPr>
            <p:cNvSpPr txBox="1"/>
            <p:nvPr/>
          </p:nvSpPr>
          <p:spPr>
            <a:xfrm>
              <a:off x="4760491" y="3948887"/>
              <a:ext cx="26981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待會請仔細留意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834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3F10-9BC9-E093-A851-E354335B1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956B76-79E5-2546-7E33-53CBE169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2" name="圖片 1">
            <a:hlinkClick r:id="rId2"/>
            <a:extLst>
              <a:ext uri="{FF2B5EF4-FFF2-40B4-BE49-F238E27FC236}">
                <a16:creationId xmlns:a16="http://schemas.microsoft.com/office/drawing/2014/main" id="{85841996-9CC8-035F-D055-B78D3F09F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680"/>
            <a:ext cx="12192000" cy="570547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57A731C9-3C93-F4A5-55A5-4C243940950B}"/>
              </a:ext>
            </a:extLst>
          </p:cNvPr>
          <p:cNvSpPr txBox="1"/>
          <p:nvPr/>
        </p:nvSpPr>
        <p:spPr>
          <a:xfrm>
            <a:off x="2834640" y="6287155"/>
            <a:ext cx="9357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 史上第一位台灣籍冠軍</a:t>
            </a:r>
            <a:r>
              <a:rPr lang="en-US" altLang="zh-TW" sz="14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4"/>
              </a:rPr>
              <a:t>https://www.youtube.com/watch?v=SFQ4nuFJWpU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460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824FD-00EA-89A9-5CFE-178F6E022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21FAF98B-DA46-5E8A-F833-7D5EFDDC49FD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E388CCF-13DE-AB90-466E-BD8B84067530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174AAC2-6931-522C-6C96-7B202240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DDEC323-EC1B-10A8-0A68-3B0AD529C903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曹米駬認為「妮妃雅」對他具有什麼意義？</a:t>
            </a:r>
            <a:endParaRPr lang="en-US" altLang="zh-TW" sz="4000" b="1" kern="0" dirty="0">
              <a:solidFill>
                <a:srgbClr val="C00000"/>
              </a:solidFill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5EEE6E6-4BC0-C9FD-6FFF-8DD129FBA3DC}"/>
              </a:ext>
            </a:extLst>
          </p:cNvPr>
          <p:cNvGrpSpPr/>
          <p:nvPr/>
        </p:nvGrpSpPr>
        <p:grpSpPr>
          <a:xfrm>
            <a:off x="513310" y="3276479"/>
            <a:ext cx="4404360" cy="3512927"/>
            <a:chOff x="2209800" y="152536"/>
            <a:chExt cx="7772400" cy="6199283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F7DF76FE-B34A-1E4F-B9CC-FEAB7DA2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9800" y="2027846"/>
              <a:ext cx="7772400" cy="4323973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22AF8C3-FC62-C89B-EC88-B2F0FEA5B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9800" y="1277168"/>
              <a:ext cx="7772400" cy="4303663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6E1A3AE4-621F-5EC3-9629-9679690D7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9800" y="855855"/>
              <a:ext cx="7772400" cy="4144765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26AC627-0628-C8E4-6844-E50DC6E7F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09800" y="152536"/>
              <a:ext cx="7772400" cy="4297499"/>
            </a:xfrm>
            <a:prstGeom prst="rect">
              <a:avLst/>
            </a:prstGeom>
          </p:spPr>
        </p:pic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9FD8C99-C3D3-47A3-C1E0-D1628E1238DD}"/>
              </a:ext>
            </a:extLst>
          </p:cNvPr>
          <p:cNvSpPr txBox="1"/>
          <p:nvPr/>
        </p:nvSpPr>
        <p:spPr>
          <a:xfrm>
            <a:off x="6096000" y="4388289"/>
            <a:ext cx="53142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藉由變裝把外向的部分</a:t>
            </a:r>
            <a:endParaRPr kumimoji="1"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kumimoji="1"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放到妮妃雅身上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8117698-4117-CD4F-AFDC-6D4F84C34A77}"/>
              </a:ext>
            </a:extLst>
          </p:cNvPr>
          <p:cNvSpPr txBox="1"/>
          <p:nvPr/>
        </p:nvSpPr>
        <p:spPr>
          <a:xfrm>
            <a:off x="2834640" y="6110275"/>
            <a:ext cx="93573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endParaRPr lang="en-US" altLang="zh-TW" sz="14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 史上第一位台灣籍冠軍</a:t>
            </a:r>
            <a:r>
              <a:rPr lang="en-US" altLang="zh-TW" sz="14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6"/>
              </a:rPr>
              <a:t>https://www.youtube.com/watch?v=SFQ4nuFJWpU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80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2148B-C022-7A87-3499-BF7A41A3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BC3C98E-7DE4-3B21-A0A7-7394B389C963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7F4F342-51DF-8101-5F45-35CC308EE526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5C2C8D7-AAA7-7AA4-5765-17BCCC89C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8A6F4EC-F102-860D-24E3-248E15FBE13E}"/>
              </a:ext>
            </a:extLst>
          </p:cNvPr>
          <p:cNvSpPr txBox="1"/>
          <p:nvPr/>
        </p:nvSpPr>
        <p:spPr>
          <a:xfrm>
            <a:off x="6096000" y="4263373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2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反抗對性別的認知或社會的壓迫，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r>
              <a:rPr lang="zh-TW" altLang="zh-TW" sz="32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藉由變裝，體驗不一樣的人生。</a:t>
            </a:r>
            <a:endParaRPr lang="zh-TW" altLang="en-US" sz="32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5B413C6-4CBF-E6D1-F4FF-45FB16298A2D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變裝皇后想要講的訴求是什麼？</a:t>
            </a:r>
            <a:endParaRPr lang="zh-TW" altLang="en-US" sz="7200" b="1" dirty="0">
              <a:solidFill>
                <a:srgbClr val="C00000"/>
              </a:solidFill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FBB984D-0534-EB35-AAF7-E0B0D69A952B}"/>
              </a:ext>
            </a:extLst>
          </p:cNvPr>
          <p:cNvGrpSpPr/>
          <p:nvPr/>
        </p:nvGrpSpPr>
        <p:grpSpPr>
          <a:xfrm>
            <a:off x="263236" y="3282670"/>
            <a:ext cx="5832764" cy="3423719"/>
            <a:chOff x="2209800" y="305645"/>
            <a:chExt cx="7772400" cy="4562248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B453CD2-783E-BDA8-A976-17B931FFD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9800" y="847156"/>
              <a:ext cx="7772400" cy="4020737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AD177FE-330F-D736-568C-E5A6AE55C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9800" y="305645"/>
              <a:ext cx="7772400" cy="4049094"/>
            </a:xfrm>
            <a:prstGeom prst="rect">
              <a:avLst/>
            </a:prstGeom>
          </p:spPr>
        </p:pic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E891689-E7B0-F84B-4440-16342D789279}"/>
              </a:ext>
            </a:extLst>
          </p:cNvPr>
          <p:cNvSpPr txBox="1"/>
          <p:nvPr/>
        </p:nvSpPr>
        <p:spPr>
          <a:xfrm>
            <a:off x="6359236" y="5844240"/>
            <a:ext cx="5832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endParaRPr lang="en-US" altLang="zh-TW" sz="14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</a:t>
            </a:r>
            <a:endParaRPr lang="en-US" altLang="zh-TW" sz="14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史上第一位台灣籍冠軍</a:t>
            </a:r>
            <a:r>
              <a:rPr lang="en-US" altLang="zh-TW" sz="14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4"/>
              </a:rPr>
              <a:t>https://www.youtube.com/watch?v=SFQ4nuFJWpU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90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CB4DF-7BFF-2E38-BCB8-5A2C4CFDE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B5088D88-E070-8ED9-0209-43A39D606BCF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8F7E413-6531-0AC4-F4DD-31D543755ED5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54F7C9-8206-5DCD-ED6A-325C30A85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DF005F9-3FB5-858A-DDA7-0E1008E4E1D2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曹米駬的媽媽是怎麼支持他的？</a:t>
            </a:r>
            <a:endParaRPr lang="zh-TW" altLang="en-US" sz="7200" b="1" dirty="0">
              <a:solidFill>
                <a:srgbClr val="C00000"/>
              </a:solidFill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24A21A00-730D-D605-9A3D-E6225D59A5FB}"/>
              </a:ext>
            </a:extLst>
          </p:cNvPr>
          <p:cNvGrpSpPr/>
          <p:nvPr/>
        </p:nvGrpSpPr>
        <p:grpSpPr>
          <a:xfrm>
            <a:off x="142640" y="3449576"/>
            <a:ext cx="3829519" cy="3341526"/>
            <a:chOff x="142640" y="3449576"/>
            <a:chExt cx="3829519" cy="3341526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1EDCE5D-AEB4-3C53-F1E6-63767BF34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9888" y="3449576"/>
              <a:ext cx="2795024" cy="2431755"/>
            </a:xfrm>
            <a:prstGeom prst="rect">
              <a:avLst/>
            </a:prstGeom>
          </p:spPr>
        </p:pic>
        <p:sp>
          <p:nvSpPr>
            <p:cNvPr id="7" name="矩形: 圓角 3">
              <a:extLst>
                <a:ext uri="{FF2B5EF4-FFF2-40B4-BE49-F238E27FC236}">
                  <a16:creationId xmlns:a16="http://schemas.microsoft.com/office/drawing/2014/main" id="{1A742F82-D596-1EAA-E3B5-E3AB1B518AD8}"/>
                </a:ext>
              </a:extLst>
            </p:cNvPr>
            <p:cNvSpPr/>
            <p:nvPr/>
          </p:nvSpPr>
          <p:spPr>
            <a:xfrm>
              <a:off x="142640" y="6057176"/>
              <a:ext cx="3829519" cy="73392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藝術家性格，提供體驗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C4846F2-C2B7-9B99-44F3-8198E49D2692}"/>
              </a:ext>
            </a:extLst>
          </p:cNvPr>
          <p:cNvGrpSpPr/>
          <p:nvPr/>
        </p:nvGrpSpPr>
        <p:grpSpPr>
          <a:xfrm>
            <a:off x="4114800" y="3449526"/>
            <a:ext cx="3966007" cy="3341576"/>
            <a:chOff x="4114800" y="3449526"/>
            <a:chExt cx="3966007" cy="3341576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55D53574-F002-C17D-19F5-5DF6438C0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4800" y="3449526"/>
              <a:ext cx="3966007" cy="2431805"/>
            </a:xfrm>
            <a:prstGeom prst="rect">
              <a:avLst/>
            </a:prstGeom>
          </p:spPr>
        </p:pic>
        <p:sp>
          <p:nvSpPr>
            <p:cNvPr id="11" name="矩形: 圓角 3">
              <a:extLst>
                <a:ext uri="{FF2B5EF4-FFF2-40B4-BE49-F238E27FC236}">
                  <a16:creationId xmlns:a16="http://schemas.microsoft.com/office/drawing/2014/main" id="{7D36DA4C-CDE2-6461-A391-907A2540B887}"/>
                </a:ext>
              </a:extLst>
            </p:cNvPr>
            <p:cNvSpPr/>
            <p:nvPr/>
          </p:nvSpPr>
          <p:spPr>
            <a:xfrm>
              <a:off x="4181240" y="6057176"/>
              <a:ext cx="3829519" cy="73392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轉學到全人實驗中學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FC76B8A0-079D-8ED4-2B7D-0B8BF38E6BEF}"/>
              </a:ext>
            </a:extLst>
          </p:cNvPr>
          <p:cNvGrpSpPr/>
          <p:nvPr/>
        </p:nvGrpSpPr>
        <p:grpSpPr>
          <a:xfrm>
            <a:off x="8219840" y="3449526"/>
            <a:ext cx="3829519" cy="3341576"/>
            <a:chOff x="8219840" y="3449526"/>
            <a:chExt cx="3829519" cy="3341576"/>
          </a:xfrm>
        </p:grpSpPr>
        <p:sp>
          <p:nvSpPr>
            <p:cNvPr id="13" name="矩形: 圓角 3">
              <a:extLst>
                <a:ext uri="{FF2B5EF4-FFF2-40B4-BE49-F238E27FC236}">
                  <a16:creationId xmlns:a16="http://schemas.microsoft.com/office/drawing/2014/main" id="{7A2F7912-A265-6984-A3CE-CF531FA10510}"/>
                </a:ext>
              </a:extLst>
            </p:cNvPr>
            <p:cNvSpPr/>
            <p:nvPr/>
          </p:nvSpPr>
          <p:spPr>
            <a:xfrm>
              <a:off x="8219840" y="6057176"/>
              <a:ext cx="3829519" cy="73392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訓練獨立，適應國外生活</a:t>
              </a: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226917D7-1F99-D5B1-1DBB-D5C50BA70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1460" y="3449526"/>
              <a:ext cx="3280980" cy="2431805"/>
            </a:xfrm>
            <a:prstGeom prst="rect">
              <a:avLst/>
            </a:prstGeom>
          </p:spPr>
        </p:pic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5AF634E-E1CA-7374-D5FA-20D63C7D8149}"/>
              </a:ext>
            </a:extLst>
          </p:cNvPr>
          <p:cNvSpPr txBox="1"/>
          <p:nvPr/>
        </p:nvSpPr>
        <p:spPr>
          <a:xfrm>
            <a:off x="5064369" y="236982"/>
            <a:ext cx="71276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endParaRPr lang="en-US" altLang="zh-TW" sz="14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妮妃雅：每個人心中都有一個變裝皇后！美國魯保羅變裝皇后秀史上第一位台灣籍冠軍</a:t>
            </a:r>
            <a:r>
              <a:rPr lang="en-US" altLang="zh-TW" sz="14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5"/>
              </a:rPr>
              <a:t>https://www.youtube.com/watch?v=SFQ4nuFJWpU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60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A0BF3-2F1E-CFDC-079D-ADDAB7171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F749416C-88AD-DD20-29D5-6FA7B1F8460C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0A6211A-3D4B-101A-8B16-110F962286FD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7DC539-DF15-6951-10DC-C7A29A39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439728B-2C45-78CE-86B6-283EF04EBD42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曹米駬</a:t>
            </a:r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想透過「妮妃雅」完成哪些事情？</a:t>
            </a:r>
            <a:endParaRPr lang="zh-TW" altLang="en-US" sz="7200" b="1" dirty="0">
              <a:solidFill>
                <a:srgbClr val="C0000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C7862A8-887B-45F8-F925-D2232354A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4" y="124074"/>
            <a:ext cx="12194362" cy="6385235"/>
          </a:xfrm>
          <a:prstGeom prst="rect">
            <a:avLst/>
          </a:prstGeom>
          <a:ln w="76200">
            <a:noFill/>
          </a:ln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F4CF486-BA76-6903-6DD5-773D6CEB3610}"/>
              </a:ext>
            </a:extLst>
          </p:cNvPr>
          <p:cNvSpPr/>
          <p:nvPr/>
        </p:nvSpPr>
        <p:spPr>
          <a:xfrm>
            <a:off x="3922695" y="5317732"/>
            <a:ext cx="4344244" cy="902555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展現自我與臺灣認同</a:t>
            </a:r>
            <a:endParaRPr kumimoji="1" lang="zh-TW" altLang="en-US" sz="3600" b="1" dirty="0">
              <a:solidFill>
                <a:schemeClr val="tx1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F9CD512-0E42-AACD-E856-AF88EB68C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898"/>
            <a:ext cx="12192000" cy="644676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6CE9545A-FDFE-E2D9-1AF9-014B35A6813C}"/>
              </a:ext>
            </a:extLst>
          </p:cNvPr>
          <p:cNvSpPr/>
          <p:nvPr/>
        </p:nvSpPr>
        <p:spPr>
          <a:xfrm>
            <a:off x="4003321" y="4772179"/>
            <a:ext cx="4182991" cy="902555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讓更多人認識臺灣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C5B148B-B4B6-FEAD-1955-E451A4140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66" y="191957"/>
            <a:ext cx="12191998" cy="6424523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24D883B3-99BF-90CC-EA7C-FFB54D21BCBB}"/>
              </a:ext>
            </a:extLst>
          </p:cNvPr>
          <p:cNvSpPr/>
          <p:nvPr/>
        </p:nvSpPr>
        <p:spPr>
          <a:xfrm>
            <a:off x="4036233" y="4612324"/>
            <a:ext cx="4114800" cy="1196474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帶給觀眾歡樂、</a:t>
            </a:r>
            <a:endParaRPr kumimoji="1" lang="en-US" altLang="zh-TW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kumimoji="1"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啟發創作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3ABA226-8751-A597-A9EA-2D282B34042C}"/>
              </a:ext>
            </a:extLst>
          </p:cNvPr>
          <p:cNvSpPr txBox="1"/>
          <p:nvPr/>
        </p:nvSpPr>
        <p:spPr>
          <a:xfrm>
            <a:off x="5064369" y="236982"/>
            <a:ext cx="71276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資料來源：</a:t>
            </a:r>
            <a:endParaRPr lang="en-US" altLang="zh-TW" sz="14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zh-TW" sz="14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妮妃雅：每個人心中都有一個變裝皇后！美國魯保羅變裝皇后秀史上第一位台灣籍冠軍</a:t>
            </a:r>
            <a:r>
              <a:rPr lang="en-US" altLang="zh-TW" sz="14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5"/>
              </a:rPr>
              <a:t>https://www.youtube.com/watch?v=SFQ4nuFJWpU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88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B37E-4AA7-BB3E-66EE-6FCE6CAC7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1">
            <a:extLst>
              <a:ext uri="{FF2B5EF4-FFF2-40B4-BE49-F238E27FC236}">
                <a16:creationId xmlns:a16="http://schemas.microsoft.com/office/drawing/2014/main" id="{943E2201-E832-EA97-3B7D-3B79E230DCC8}"/>
              </a:ext>
            </a:extLst>
          </p:cNvPr>
          <p:cNvSpPr/>
          <p:nvPr/>
        </p:nvSpPr>
        <p:spPr>
          <a:xfrm>
            <a:off x="807250" y="4576224"/>
            <a:ext cx="7444652" cy="454836"/>
          </a:xfrm>
          <a:prstGeom prst="roundRect">
            <a:avLst>
              <a:gd name="adj" fmla="val 50000"/>
            </a:avLst>
          </a:prstGeom>
          <a:solidFill>
            <a:srgbClr val="FF7F7F">
              <a:alpha val="6039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1">
            <a:extLst>
              <a:ext uri="{FF2B5EF4-FFF2-40B4-BE49-F238E27FC236}">
                <a16:creationId xmlns:a16="http://schemas.microsoft.com/office/drawing/2014/main" id="{D0696AB7-EF5D-524F-52BC-1FAF900EC7A7}"/>
              </a:ext>
            </a:extLst>
          </p:cNvPr>
          <p:cNvSpPr/>
          <p:nvPr/>
        </p:nvSpPr>
        <p:spPr>
          <a:xfrm>
            <a:off x="4509131" y="2884956"/>
            <a:ext cx="3307550" cy="454836"/>
          </a:xfrm>
          <a:prstGeom prst="roundRect">
            <a:avLst>
              <a:gd name="adj" fmla="val 50000"/>
            </a:avLst>
          </a:prstGeom>
          <a:solidFill>
            <a:srgbClr val="FF7F7F">
              <a:alpha val="6039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8D57DA02-2581-91ED-2A9C-AA0B12A5B211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430F1888-2ADC-8DF8-0472-12AE7F96B11B}"/>
              </a:ext>
            </a:extLst>
          </p:cNvPr>
          <p:cNvSpPr/>
          <p:nvPr/>
        </p:nvSpPr>
        <p:spPr>
          <a:xfrm>
            <a:off x="-1" y="1445146"/>
            <a:ext cx="4305994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（一）雙面妮妃雅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E3B9DB-B1B0-DA7C-F27D-8200C71D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4C786D8-C5E4-1A33-8C4F-463B25BE24BD}"/>
              </a:ext>
            </a:extLst>
          </p:cNvPr>
          <p:cNvSpPr txBox="1"/>
          <p:nvPr/>
        </p:nvSpPr>
        <p:spPr>
          <a:xfrm>
            <a:off x="457200" y="2801320"/>
            <a:ext cx="11277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/>
            <a:r>
              <a:rPr lang="zh-TW" altLang="zh-TW" sz="36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變裝或扮裝是一種表達自我的方式，</a:t>
            </a:r>
            <a:endParaRPr lang="en-US" altLang="zh-TW" sz="3600" kern="0" dirty="0">
              <a:solidFill>
                <a:srgbClr val="0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304800"/>
            <a:r>
              <a:rPr lang="zh-TW" altLang="zh-TW" sz="36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展現內心的另一面或嘗試不同的身份</a:t>
            </a:r>
            <a:r>
              <a:rPr lang="zh-TW" altLang="en-US" sz="36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。</a:t>
            </a:r>
            <a:endParaRPr lang="en-US" altLang="zh-TW" sz="3600" kern="0" dirty="0">
              <a:solidFill>
                <a:srgbClr val="0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304800"/>
            <a:endParaRPr lang="en-US" altLang="zh-TW" sz="3600" kern="0" dirty="0">
              <a:solidFill>
                <a:srgbClr val="000000"/>
              </a:solidFill>
              <a:latin typeface="Aptos" panose="020B0004020202020204" pitchFamily="34" charset="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304800"/>
            <a:r>
              <a:rPr lang="zh-TW" altLang="zh-TW" sz="36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扮裝不一定表示某種性傾向或性認同，</a:t>
            </a:r>
            <a:endParaRPr lang="en-US" altLang="zh-TW" sz="3600" kern="0" dirty="0">
              <a:solidFill>
                <a:srgbClr val="0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304800"/>
            <a:r>
              <a:rPr lang="zh-TW" altLang="zh-TW" sz="36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有些是純粹的表演藝術，有些則是個人的興趣和追求。</a:t>
            </a:r>
            <a:endParaRPr lang="zh-TW" altLang="zh-TW" sz="36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2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F5BC1-11C3-AD53-CE83-A85BA453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E9FA091C-25F1-0521-97A7-A091AC6A8C9C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491B4D1-00A0-0994-9ECE-57CFB3778B8C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5F0C8C-EEE0-C606-086C-4CC675A1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6160BBA-CEE3-C016-B75C-AB43D7546223}"/>
              </a:ext>
            </a:extLst>
          </p:cNvPr>
          <p:cNvSpPr txBox="1"/>
          <p:nvPr/>
        </p:nvSpPr>
        <p:spPr>
          <a:xfrm>
            <a:off x="900545" y="3429000"/>
            <a:ext cx="103909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/>
            <a:r>
              <a:rPr lang="zh-TW" altLang="zh-TW" sz="40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從變裝／扮裝皇后代表的精神，</a:t>
            </a:r>
            <a:endParaRPr lang="en-US" altLang="zh-TW" sz="4000" kern="0" dirty="0">
              <a:solidFill>
                <a:srgbClr val="0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304800"/>
            <a:r>
              <a:rPr lang="zh-TW" altLang="zh-TW" sz="40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我們一起想想性別特質與性別認同的關係，以及性別的多元展現，完成下列的表格。</a:t>
            </a:r>
            <a:endParaRPr lang="zh-TW" altLang="zh-TW" sz="40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82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1A848-45D6-E533-56FF-CB4A640CC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C20BBFE0-891E-4A95-F96C-90AE7B7F125D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8F7645C-64BE-B701-D74F-E8E03BA3F83A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973D63-A810-2DE2-AFC7-12319A05E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9BD37152-BABD-3C05-C4CE-CA5C4C112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900934"/>
              </p:ext>
            </p:extLst>
          </p:nvPr>
        </p:nvGraphicFramePr>
        <p:xfrm>
          <a:off x="299258" y="2401400"/>
          <a:ext cx="11621193" cy="4094312"/>
        </p:xfrm>
        <a:graphic>
          <a:graphicData uri="http://schemas.openxmlformats.org/drawingml/2006/table">
            <a:tbl>
              <a:tblPr firstRow="1" firstCol="1" bandRow="1"/>
              <a:tblGrid>
                <a:gridCol w="3873731">
                  <a:extLst>
                    <a:ext uri="{9D8B030D-6E8A-4147-A177-3AD203B41FA5}">
                      <a16:colId xmlns:a16="http://schemas.microsoft.com/office/drawing/2014/main" val="521016767"/>
                    </a:ext>
                  </a:extLst>
                </a:gridCol>
                <a:gridCol w="3873731">
                  <a:extLst>
                    <a:ext uri="{9D8B030D-6E8A-4147-A177-3AD203B41FA5}">
                      <a16:colId xmlns:a16="http://schemas.microsoft.com/office/drawing/2014/main" val="2986292082"/>
                    </a:ext>
                  </a:extLst>
                </a:gridCol>
                <a:gridCol w="3873731">
                  <a:extLst>
                    <a:ext uri="{9D8B030D-6E8A-4147-A177-3AD203B41FA5}">
                      <a16:colId xmlns:a16="http://schemas.microsoft.com/office/drawing/2014/main" val="4280423130"/>
                    </a:ext>
                  </a:extLst>
                </a:gridCol>
              </a:tblGrid>
              <a:tr h="1533992">
                <a:tc>
                  <a:txBody>
                    <a:bodyPr/>
                    <a:lstStyle/>
                    <a:p>
                      <a:r>
                        <a:rPr lang="zh-TW" sz="2800" kern="0" dirty="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變裝／扮裝皇后代表的精神</a:t>
                      </a:r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800" kern="0" dirty="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性別特質與性別認同的關係</a:t>
                      </a:r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800" kern="0" dirty="0">
                          <a:effectLst/>
                          <a:latin typeface="Aptos" panose="020B0004020202020204" pitchFamily="34" charset="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性別的多元展現</a:t>
                      </a:r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365686"/>
                  </a:ext>
                </a:extLst>
              </a:tr>
              <a:tr h="1120931">
                <a:tc>
                  <a:txBody>
                    <a:bodyPr/>
                    <a:lstStyle/>
                    <a:p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sz="2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15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329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70EB56B1-1E0E-9BFB-26D0-B3D40BEDD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多元性別友善教學資源手冊</a:t>
            </a:r>
            <a:r>
              <a:rPr kumimoji="1" lang="en-US" altLang="zh-TW"/>
              <a:t>—</a:t>
            </a:r>
            <a:r>
              <a:rPr kumimoji="1" lang="zh-TW" altLang="en-US"/>
              <a:t>國中小版</a:t>
            </a:r>
          </a:p>
        </p:txBody>
      </p:sp>
      <p:pic>
        <p:nvPicPr>
          <p:cNvPr id="4" name="圖片 3">
            <a:hlinkClick r:id="rId2"/>
            <a:extLst>
              <a:ext uri="{FF2B5EF4-FFF2-40B4-BE49-F238E27FC236}">
                <a16:creationId xmlns:a16="http://schemas.microsoft.com/office/drawing/2014/main" id="{745575C6-58C7-E37E-0FD9-AC61C0AD6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8604"/>
            <a:ext cx="12192000" cy="592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1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4D1E7-C9EB-005D-E61D-A06826D3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3">
            <a:extLst>
              <a:ext uri="{FF2B5EF4-FFF2-40B4-BE49-F238E27FC236}">
                <a16:creationId xmlns:a16="http://schemas.microsoft.com/office/drawing/2014/main" id="{1F4F47DB-5738-3C26-CF02-06F884B96587}"/>
              </a:ext>
            </a:extLst>
          </p:cNvPr>
          <p:cNvSpPr/>
          <p:nvPr/>
        </p:nvSpPr>
        <p:spPr>
          <a:xfrm>
            <a:off x="6663674" y="5017273"/>
            <a:ext cx="5361452" cy="1070025"/>
          </a:xfrm>
          <a:prstGeom prst="roundRect">
            <a:avLst>
              <a:gd name="adj" fmla="val 50000"/>
            </a:avLst>
          </a:prstGeom>
          <a:solidFill>
            <a:srgbClr val="6790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0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突破社會的性別框架</a:t>
            </a:r>
            <a:endParaRPr lang="en-US" altLang="zh-TW" sz="40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2" name="矩形: 圓角 3">
            <a:extLst>
              <a:ext uri="{FF2B5EF4-FFF2-40B4-BE49-F238E27FC236}">
                <a16:creationId xmlns:a16="http://schemas.microsoft.com/office/drawing/2014/main" id="{F20F8B01-F455-85A7-0AAF-AA46E054F156}"/>
              </a:ext>
            </a:extLst>
          </p:cNvPr>
          <p:cNvSpPr/>
          <p:nvPr/>
        </p:nvSpPr>
        <p:spPr>
          <a:xfrm>
            <a:off x="1179894" y="5548442"/>
            <a:ext cx="5241175" cy="1070025"/>
          </a:xfrm>
          <a:prstGeom prst="roundRect">
            <a:avLst>
              <a:gd name="adj" fmla="val 50000"/>
            </a:avLst>
          </a:prstGeom>
          <a:solidFill>
            <a:srgbClr val="B37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展現真實的自我</a:t>
            </a:r>
            <a:endParaRPr lang="en-US" altLang="zh-TW" sz="4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1" name="矩形: 圓角 3">
            <a:extLst>
              <a:ext uri="{FF2B5EF4-FFF2-40B4-BE49-F238E27FC236}">
                <a16:creationId xmlns:a16="http://schemas.microsoft.com/office/drawing/2014/main" id="{09C817B9-72F3-33CD-8B74-1118F4749BB8}"/>
              </a:ext>
            </a:extLst>
          </p:cNvPr>
          <p:cNvSpPr/>
          <p:nvPr/>
        </p:nvSpPr>
        <p:spPr>
          <a:xfrm>
            <a:off x="6063863" y="3563843"/>
            <a:ext cx="4832046" cy="1070025"/>
          </a:xfrm>
          <a:prstGeom prst="roundRect">
            <a:avLst>
              <a:gd name="adj" fmla="val 50000"/>
            </a:avLst>
          </a:prstGeom>
          <a:solidFill>
            <a:srgbClr val="6790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不害怕他人眼光</a:t>
            </a:r>
            <a:endParaRPr lang="en-US" altLang="zh-TW" sz="4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F034551F-6DD8-CD6C-FCBA-A8DC3598B613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3B19BD9-6292-6D3B-CAA2-E817338C4CC7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9440F0-6923-AC0D-6A96-380753069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FAAADE4-5B71-4BD6-507C-4A1E6DC76EB4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變裝</a:t>
            </a:r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／扮裝皇后代表</a:t>
            </a:r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什麼樣</a:t>
            </a:r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的精神</a:t>
            </a:r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？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sp>
        <p:nvSpPr>
          <p:cNvPr id="8" name="矩形: 圓角 3">
            <a:extLst>
              <a:ext uri="{FF2B5EF4-FFF2-40B4-BE49-F238E27FC236}">
                <a16:creationId xmlns:a16="http://schemas.microsoft.com/office/drawing/2014/main" id="{5D436469-5AFC-F6BD-9E08-CDC810E0D3CF}"/>
              </a:ext>
            </a:extLst>
          </p:cNvPr>
          <p:cNvSpPr/>
          <p:nvPr/>
        </p:nvSpPr>
        <p:spPr>
          <a:xfrm>
            <a:off x="946896" y="4091279"/>
            <a:ext cx="3629471" cy="1070025"/>
          </a:xfrm>
          <a:prstGeom prst="roundRect">
            <a:avLst>
              <a:gd name="adj" fmla="val 50000"/>
            </a:avLst>
          </a:prstGeom>
          <a:solidFill>
            <a:srgbClr val="B37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勇敢做自己</a:t>
            </a:r>
            <a:endParaRPr lang="en-US" altLang="zh-TW" sz="4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084A996-3A88-AA27-CE3F-B04522F72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8183" y="4014059"/>
            <a:ext cx="4492778" cy="252718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1864633-7C3A-7408-9354-5309F759E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222" y="3211468"/>
            <a:ext cx="1695450" cy="180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2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AEEED-E4A3-1A52-7942-18156A4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BF36FC1-9AC6-4992-B986-2D0FEF217A7F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7B45C90D-8569-4802-336B-D99A429968B9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B5F888-F243-A316-602D-65A00F184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8455238-4F41-ACD7-670A-C2C8E5A27C9E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性別特質與性別認同的關係為何？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420CFB02-0E61-530B-21B5-D4AD9EDCC396}"/>
              </a:ext>
            </a:extLst>
          </p:cNvPr>
          <p:cNvSpPr/>
          <p:nvPr/>
        </p:nvSpPr>
        <p:spPr>
          <a:xfrm>
            <a:off x="780620" y="3618938"/>
            <a:ext cx="1963356" cy="1070025"/>
          </a:xfrm>
          <a:prstGeom prst="roundRect">
            <a:avLst>
              <a:gd name="adj" fmla="val 50000"/>
            </a:avLst>
          </a:prstGeom>
          <a:solidFill>
            <a:srgbClr val="B37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男生</a:t>
            </a:r>
            <a:endParaRPr lang="en-US" altLang="zh-TW" sz="4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8" name="矩形: 圓角 3">
            <a:extLst>
              <a:ext uri="{FF2B5EF4-FFF2-40B4-BE49-F238E27FC236}">
                <a16:creationId xmlns:a16="http://schemas.microsoft.com/office/drawing/2014/main" id="{5DC5F6D0-3F77-D611-36B9-8FAEB85B76CD}"/>
              </a:ext>
            </a:extLst>
          </p:cNvPr>
          <p:cNvSpPr/>
          <p:nvPr/>
        </p:nvSpPr>
        <p:spPr>
          <a:xfrm>
            <a:off x="780620" y="5296414"/>
            <a:ext cx="1963356" cy="1070025"/>
          </a:xfrm>
          <a:prstGeom prst="roundRect">
            <a:avLst>
              <a:gd name="adj" fmla="val 50000"/>
            </a:avLst>
          </a:prstGeom>
          <a:solidFill>
            <a:srgbClr val="6790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女生</a:t>
            </a:r>
            <a:endParaRPr lang="en-US" altLang="zh-TW" sz="4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0" name="矩形: 圓角 3">
            <a:extLst>
              <a:ext uri="{FF2B5EF4-FFF2-40B4-BE49-F238E27FC236}">
                <a16:creationId xmlns:a16="http://schemas.microsoft.com/office/drawing/2014/main" id="{DB076927-FD24-9BBA-9B8D-51F338A9FA91}"/>
              </a:ext>
            </a:extLst>
          </p:cNvPr>
          <p:cNvSpPr/>
          <p:nvPr/>
        </p:nvSpPr>
        <p:spPr>
          <a:xfrm>
            <a:off x="3361895" y="3618937"/>
            <a:ext cx="1963356" cy="1070025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B37498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solidFill>
                  <a:srgbClr val="B3749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陰柔</a:t>
            </a:r>
            <a:endParaRPr lang="en-US" altLang="zh-TW" sz="4400" b="1" kern="0" dirty="0">
              <a:solidFill>
                <a:srgbClr val="B3749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1" name="矩形: 圓角 3">
            <a:extLst>
              <a:ext uri="{FF2B5EF4-FFF2-40B4-BE49-F238E27FC236}">
                <a16:creationId xmlns:a16="http://schemas.microsoft.com/office/drawing/2014/main" id="{83EA2813-87FA-7855-EECF-25D874D766C2}"/>
              </a:ext>
            </a:extLst>
          </p:cNvPr>
          <p:cNvSpPr/>
          <p:nvPr/>
        </p:nvSpPr>
        <p:spPr>
          <a:xfrm>
            <a:off x="6866751" y="3535978"/>
            <a:ext cx="4697374" cy="1070025"/>
          </a:xfrm>
          <a:prstGeom prst="roundRect">
            <a:avLst>
              <a:gd name="adj" fmla="val 50000"/>
            </a:avLst>
          </a:prstGeom>
          <a:noFill/>
          <a:ln w="762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不一定想當女生</a:t>
            </a:r>
            <a:endParaRPr lang="en-US" altLang="zh-TW" sz="44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2" name="向右箭號 11">
            <a:extLst>
              <a:ext uri="{FF2B5EF4-FFF2-40B4-BE49-F238E27FC236}">
                <a16:creationId xmlns:a16="http://schemas.microsoft.com/office/drawing/2014/main" id="{C172C4F1-E5C9-F20C-074D-3D9934EB7F0D}"/>
              </a:ext>
            </a:extLst>
          </p:cNvPr>
          <p:cNvSpPr/>
          <p:nvPr/>
        </p:nvSpPr>
        <p:spPr>
          <a:xfrm>
            <a:off x="5788981" y="3933282"/>
            <a:ext cx="1055831" cy="519242"/>
          </a:xfrm>
          <a:prstGeom prst="rightArrow">
            <a:avLst/>
          </a:prstGeom>
          <a:solidFill>
            <a:srgbClr val="B37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矩形: 圓角 3">
            <a:extLst>
              <a:ext uri="{FF2B5EF4-FFF2-40B4-BE49-F238E27FC236}">
                <a16:creationId xmlns:a16="http://schemas.microsoft.com/office/drawing/2014/main" id="{17BFFCBA-C317-8CA6-4385-7C28C97D308B}"/>
              </a:ext>
            </a:extLst>
          </p:cNvPr>
          <p:cNvSpPr/>
          <p:nvPr/>
        </p:nvSpPr>
        <p:spPr>
          <a:xfrm>
            <a:off x="3361895" y="5296413"/>
            <a:ext cx="1963356" cy="1070025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6790C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solidFill>
                  <a:srgbClr val="6790C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陽剛</a:t>
            </a:r>
            <a:endParaRPr lang="en-US" altLang="zh-TW" sz="4400" b="1" kern="0" dirty="0">
              <a:solidFill>
                <a:srgbClr val="6790C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4" name="向右箭號 13">
            <a:extLst>
              <a:ext uri="{FF2B5EF4-FFF2-40B4-BE49-F238E27FC236}">
                <a16:creationId xmlns:a16="http://schemas.microsoft.com/office/drawing/2014/main" id="{877F133C-8BE6-B6FA-3077-6B677B6A87DF}"/>
              </a:ext>
            </a:extLst>
          </p:cNvPr>
          <p:cNvSpPr/>
          <p:nvPr/>
        </p:nvSpPr>
        <p:spPr>
          <a:xfrm>
            <a:off x="5788980" y="5571804"/>
            <a:ext cx="1055831" cy="519242"/>
          </a:xfrm>
          <a:prstGeom prst="rightArrow">
            <a:avLst/>
          </a:prstGeom>
          <a:solidFill>
            <a:srgbClr val="6790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矩形: 圓角 3">
            <a:extLst>
              <a:ext uri="{FF2B5EF4-FFF2-40B4-BE49-F238E27FC236}">
                <a16:creationId xmlns:a16="http://schemas.microsoft.com/office/drawing/2014/main" id="{EBBABF2C-DC17-559A-E1B1-6C29890D77EF}"/>
              </a:ext>
            </a:extLst>
          </p:cNvPr>
          <p:cNvSpPr/>
          <p:nvPr/>
        </p:nvSpPr>
        <p:spPr>
          <a:xfrm>
            <a:off x="6866751" y="5296413"/>
            <a:ext cx="4697374" cy="1070025"/>
          </a:xfrm>
          <a:prstGeom prst="roundRect">
            <a:avLst>
              <a:gd name="adj" fmla="val 50000"/>
            </a:avLst>
          </a:prstGeom>
          <a:noFill/>
          <a:ln w="762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4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不一定想當男生</a:t>
            </a:r>
            <a:endParaRPr lang="en-US" altLang="zh-TW" sz="44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547EB8C-91CA-E1E2-1705-1160BB7F883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2AE9E84-4DD4-4F4E-E7B4-B16635237AE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4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1E6FF10-EA21-C86E-F82E-BCBEB7283684}"/>
                </a:ext>
              </a:extLst>
            </p:cNvPr>
            <p:cNvSpPr/>
            <p:nvPr/>
          </p:nvSpPr>
          <p:spPr>
            <a:xfrm>
              <a:off x="0" y="2600245"/>
              <a:ext cx="12192000" cy="2104171"/>
            </a:xfrm>
            <a:prstGeom prst="rect">
              <a:avLst/>
            </a:prstGeom>
            <a:solidFill>
              <a:srgbClr val="FFFFFF">
                <a:alpha val="7960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會扮裝的男生也不等於他想當女生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358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B2D15-F985-0DFC-867F-24905262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A1DDA759-47D6-648C-B446-D2DB848A8EDC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2A1C101-21B7-FDEF-212D-1FA05F9F9BE5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1ADF44-9C47-506F-5E9B-96523ABD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37EB8C7-7E29-62F0-02C1-AAABEFB61E44}"/>
              </a:ext>
            </a:extLst>
          </p:cNvPr>
          <p:cNvSpPr txBox="1"/>
          <p:nvPr/>
        </p:nvSpPr>
        <p:spPr>
          <a:xfrm>
            <a:off x="881149" y="-2015822"/>
            <a:ext cx="99264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defRPr sz="2800" kern="0"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r>
              <a:rPr lang="zh-TW" altLang="zh-TW" dirty="0"/>
              <a:t>性別不是非黑即白，性別特質或性別表現就像是一個光譜。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77FE341-C4D0-BDD4-B0E6-F2B4B510B1F8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性別的多元展現？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744B981-2ECE-52E0-D2FD-87A32F724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3641011"/>
            <a:ext cx="4505325" cy="2534245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70BA5E-C9F0-E233-6BE2-F7307FE90E52}"/>
              </a:ext>
            </a:extLst>
          </p:cNvPr>
          <p:cNvSpPr txBox="1"/>
          <p:nvPr/>
        </p:nvSpPr>
        <p:spPr>
          <a:xfrm>
            <a:off x="4743450" y="4246413"/>
            <a:ext cx="65841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每個人都可以有</a:t>
            </a:r>
            <a:endParaRPr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自己獨特的性別表現方式</a:t>
            </a:r>
          </a:p>
        </p:txBody>
      </p:sp>
    </p:spTree>
    <p:extLst>
      <p:ext uri="{BB962C8B-B14F-4D97-AF65-F5344CB8AC3E}">
        <p14:creationId xmlns:p14="http://schemas.microsoft.com/office/powerpoint/2010/main" val="205150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CC1C4-56B8-B31B-C3A2-60884BEA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9B298CA-B68F-7766-3B15-2A43DFEB7122}"/>
              </a:ext>
            </a:extLst>
          </p:cNvPr>
          <p:cNvSpPr/>
          <p:nvPr/>
        </p:nvSpPr>
        <p:spPr>
          <a:xfrm>
            <a:off x="0" y="488892"/>
            <a:ext cx="1762298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活動二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4DEB28C-A1C5-97D7-B7CD-9DD083AB99BB}"/>
              </a:ext>
            </a:extLst>
          </p:cNvPr>
          <p:cNvSpPr/>
          <p:nvPr/>
        </p:nvSpPr>
        <p:spPr>
          <a:xfrm>
            <a:off x="-1" y="1445146"/>
            <a:ext cx="72985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（二）我思考：反思變裝／扮裝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0622B4-10F0-F063-7FEF-2232BF4E2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多元性別友善教學資源手冊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國中小版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ABF40B-2F10-BF06-A571-4AFF7E2DE512}"/>
              </a:ext>
            </a:extLst>
          </p:cNvPr>
          <p:cNvSpPr txBox="1"/>
          <p:nvPr/>
        </p:nvSpPr>
        <p:spPr>
          <a:xfrm>
            <a:off x="0" y="2503582"/>
            <a:ext cx="12192000" cy="70788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新細明體" panose="02020500000000000000" pitchFamily="18" charset="-120"/>
              </a:rPr>
              <a:t>性別的多元展現？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1AA2317-6B7A-0194-8D13-9FA2A627A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3641011"/>
            <a:ext cx="4505325" cy="2534245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4277E39-8A9F-47AD-C71D-9721B54C2077}"/>
              </a:ext>
            </a:extLst>
          </p:cNvPr>
          <p:cNvSpPr txBox="1"/>
          <p:nvPr/>
        </p:nvSpPr>
        <p:spPr>
          <a:xfrm>
            <a:off x="4743450" y="4246413"/>
            <a:ext cx="7448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性別不是非黑即白，</a:t>
            </a:r>
            <a:endParaRPr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而是一個光譜</a:t>
            </a:r>
            <a:endParaRPr lang="zh-TW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87DE58E-76C3-3340-A96F-ABC82178F92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38126" y="3641011"/>
            <a:ext cx="4505324" cy="25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46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41874-26ED-70E1-1F25-25F29D7E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031FA9F8-2561-2157-DE08-AE3E79D5FFC9}"/>
              </a:ext>
            </a:extLst>
          </p:cNvPr>
          <p:cNvSpPr/>
          <p:nvPr/>
        </p:nvSpPr>
        <p:spPr>
          <a:xfrm>
            <a:off x="0" y="488892"/>
            <a:ext cx="2620369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活動小結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68A069-B51F-0AC6-0214-7F6DF6AA01C7}"/>
              </a:ext>
            </a:extLst>
          </p:cNvPr>
          <p:cNvSpPr txBox="1"/>
          <p:nvPr/>
        </p:nvSpPr>
        <p:spPr>
          <a:xfrm>
            <a:off x="214312" y="1319881"/>
            <a:ext cx="11763375" cy="5538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每個人都有權利成為最真實的自己。</a:t>
            </a:r>
            <a:endParaRPr lang="en-US" altLang="zh-TW" sz="40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000" kern="0" dirty="0"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0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0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我們不應該用狹隘的眼光看待他人，</a:t>
            </a:r>
            <a:endParaRPr lang="en-US" altLang="zh-TW" sz="4000" kern="0" dirty="0"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0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而應該用尊重和包容的心，接納每一種不同的可能。</a:t>
            </a:r>
            <a:endParaRPr kumimoji="0" lang="zh-TW" altLang="en-US" sz="5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659C40C-CD5E-06AD-927A-8B7C8E13A36C}"/>
              </a:ext>
            </a:extLst>
          </p:cNvPr>
          <p:cNvSpPr txBox="1"/>
          <p:nvPr/>
        </p:nvSpPr>
        <p:spPr>
          <a:xfrm>
            <a:off x="1310184" y="2331327"/>
            <a:ext cx="9601200" cy="21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8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性別不是一個固定的模式，</a:t>
            </a:r>
            <a:endParaRPr lang="en-US" altLang="zh-TW" sz="4800" b="1" kern="0" dirty="0">
              <a:solidFill>
                <a:srgbClr val="C00000"/>
              </a:solidFill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48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而是一個多元寬廣的光譜。</a:t>
            </a:r>
            <a:endParaRPr lang="en-US" altLang="zh-TW" sz="4800" b="1" kern="0" dirty="0">
              <a:solidFill>
                <a:srgbClr val="C00000"/>
              </a:solidFill>
              <a:effectLst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650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EB097-5BC4-78D9-50E5-E9889FE86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AB8106BA-E05D-9BF8-1A0E-6475F4CB600C}"/>
              </a:ext>
            </a:extLst>
          </p:cNvPr>
          <p:cNvSpPr/>
          <p:nvPr/>
        </p:nvSpPr>
        <p:spPr>
          <a:xfrm>
            <a:off x="0" y="488892"/>
            <a:ext cx="2620369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課堂總結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36BDBEB-D986-D30E-141D-5BAA2BDD95A4}"/>
              </a:ext>
            </a:extLst>
          </p:cNvPr>
          <p:cNvSpPr txBox="1"/>
          <p:nvPr/>
        </p:nvSpPr>
        <p:spPr>
          <a:xfrm>
            <a:off x="160712" y="1584513"/>
            <a:ext cx="118705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「性別特質」是充滿變化的</a:t>
            </a:r>
            <a:r>
              <a:rPr lang="zh-TW" altLang="en-US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，</a:t>
            </a: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有些時候陽剛，</a:t>
            </a:r>
            <a:r>
              <a:rPr lang="zh-TW" altLang="en-US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有</a:t>
            </a: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些時候陰柔，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都沒有對錯之別。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3200" kern="0" dirty="0"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kern="0" dirty="0">
                <a:solidFill>
                  <a:srgbClr val="C00000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真正的包容，是欣賞每一個人獨特的樣子</a:t>
            </a: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，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給予對方自由表達自我的空間，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而不用狹隘的眼光去評判他人的性別特質、性傾向或性別認同。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3200" kern="0" dirty="0"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我們一起努力，讓社會成為一個更開放、更尊重的環境，</a:t>
            </a:r>
            <a:endParaRPr lang="en-US" altLang="zh-TW" sz="3200" kern="0" dirty="0">
              <a:effectLst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kern="0" dirty="0"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讓每個人都可以自信地活出自我。</a:t>
            </a: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771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BC0CAED-A10F-0B19-A15B-88C27D17B723}"/>
              </a:ext>
            </a:extLst>
          </p:cNvPr>
          <p:cNvSpPr txBox="1"/>
          <p:nvPr/>
        </p:nvSpPr>
        <p:spPr>
          <a:xfrm>
            <a:off x="289366" y="243512"/>
            <a:ext cx="10347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參考資料：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微軟正黑體" panose="020B0604030504040204" pitchFamily="34" charset="-120"/>
              </a:rPr>
              <a:t>2-2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zh-TW" sz="1800" kern="0" dirty="0"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妮妃雅：每個人心中都有一個變裝皇后！美國魯保羅變裝皇后秀 史上第一位台灣籍冠軍</a:t>
            </a:r>
            <a:r>
              <a:rPr lang="en-US" altLang="zh-TW" sz="1800" u="sng" kern="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新細明體" panose="02020500000000000000" pitchFamily="18" charset="-120"/>
                <a:hlinkClick r:id="rId2"/>
              </a:rPr>
              <a:t>https://www.youtube.com/watch?v=SFQ4nuFJWpU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76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24B14-82C9-28F7-3DC7-8AC5C7A6A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C85D7563-63B7-D5D9-A1D0-19A8385666B2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1076DC1-2175-C5C1-EA1B-057253F8BA4C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14E39E-00CF-5514-E5B7-2FB113EF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14F71C-A576-5D0F-6F0E-B79734BC4451}"/>
              </a:ext>
            </a:extLst>
          </p:cNvPr>
          <p:cNvSpPr txBox="1">
            <a:spLocks/>
          </p:cNvSpPr>
          <p:nvPr/>
        </p:nvSpPr>
        <p:spPr>
          <a:xfrm>
            <a:off x="1433092" y="2805714"/>
            <a:ext cx="9979546" cy="26071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zh-TW" sz="4000" dirty="0">
                <a:solidFill>
                  <a:schemeClr val="tx1">
                    <a:alpha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國小時，同學們可能都有參與過班級同樂會。同樂會有時會安排才藝表演</a:t>
            </a:r>
            <a:endParaRPr lang="en-US" altLang="zh-TW" sz="4000" dirty="0">
              <a:solidFill>
                <a:schemeClr val="tx1">
                  <a:alpha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1A46BE1-2B22-F751-C764-AF9DF0F3200D}"/>
              </a:ext>
            </a:extLst>
          </p:cNvPr>
          <p:cNvSpPr txBox="1"/>
          <p:nvPr/>
        </p:nvSpPr>
        <p:spPr>
          <a:xfrm>
            <a:off x="-1" y="4704968"/>
            <a:ext cx="12192000" cy="902555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zh-TW" sz="4000" b="1" dirty="0">
                <a:solidFill>
                  <a:srgbClr val="C00000">
                    <a:alpha val="8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大家有沒有什麼有趣的經驗呢？</a:t>
            </a:r>
            <a:r>
              <a:rPr lang="zh-TW" altLang="zh-TW" sz="4000" b="1" dirty="0">
                <a:solidFill>
                  <a:srgbClr val="C00000">
                    <a:alpha val="8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1" lang="zh-TW" altLang="en-US" sz="4000" b="1" dirty="0">
              <a:solidFill>
                <a:srgbClr val="C00000">
                  <a:alpha val="8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305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C7EB1-0E3D-DCD3-B955-E21B15DD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AC96B2C-F477-9212-D578-0B2AB0B01731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709B75F9-DE1F-9107-E855-A19B07F690D3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E1B32E3-3D2C-93D5-B2DA-3102539E9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B3F69F89-0AC6-01EF-60C4-1BF0DADA74AE}"/>
              </a:ext>
            </a:extLst>
          </p:cNvPr>
          <p:cNvSpPr txBox="1">
            <a:spLocks/>
          </p:cNvSpPr>
          <p:nvPr/>
        </p:nvSpPr>
        <p:spPr>
          <a:xfrm>
            <a:off x="176514" y="2193159"/>
            <a:ext cx="3030637" cy="652495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zh-TW" altLang="en-US" dirty="0">
                <a:solidFill>
                  <a:srgbClr val="C00000">
                    <a:alpha val="8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學習單一、（一）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1B12CB6-3488-EBD8-68D7-F3A689090A10}"/>
              </a:ext>
            </a:extLst>
          </p:cNvPr>
          <p:cNvSpPr txBox="1"/>
          <p:nvPr/>
        </p:nvSpPr>
        <p:spPr>
          <a:xfrm>
            <a:off x="-11575" y="3075057"/>
            <a:ext cx="12192000" cy="902555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在剛剛的動畫影片中，你看見了什麼？</a:t>
            </a:r>
            <a:endParaRPr kumimoji="1" lang="zh-TW" altLang="en-US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EEB24DE-B021-6B2C-B4F7-27B95612AB2E}"/>
              </a:ext>
            </a:extLst>
          </p:cNvPr>
          <p:cNvGrpSpPr/>
          <p:nvPr/>
        </p:nvGrpSpPr>
        <p:grpSpPr>
          <a:xfrm>
            <a:off x="194412" y="4739593"/>
            <a:ext cx="2707880" cy="1971454"/>
            <a:chOff x="484611" y="4597980"/>
            <a:chExt cx="2707880" cy="1971454"/>
          </a:xfrm>
        </p:grpSpPr>
        <p:sp>
          <p:nvSpPr>
            <p:cNvPr id="7" name="橢圓圖說文字 6">
              <a:extLst>
                <a:ext uri="{FF2B5EF4-FFF2-40B4-BE49-F238E27FC236}">
                  <a16:creationId xmlns:a16="http://schemas.microsoft.com/office/drawing/2014/main" id="{F8BBD213-10DA-2C10-1750-2AA0195EE255}"/>
                </a:ext>
              </a:extLst>
            </p:cNvPr>
            <p:cNvSpPr/>
            <p:nvPr/>
          </p:nvSpPr>
          <p:spPr>
            <a:xfrm>
              <a:off x="779575" y="4597980"/>
              <a:ext cx="2117951" cy="1222149"/>
            </a:xfrm>
            <a:prstGeom prst="wedgeEllipseCallout">
              <a:avLst>
                <a:gd name="adj1" fmla="val 38086"/>
                <a:gd name="adj2" fmla="val -53462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0" name="矩形: 圓角 3">
              <a:extLst>
                <a:ext uri="{FF2B5EF4-FFF2-40B4-BE49-F238E27FC236}">
                  <a16:creationId xmlns:a16="http://schemas.microsoft.com/office/drawing/2014/main" id="{5BB4B00F-A1D9-5C33-B92D-969ACF8BC895}"/>
                </a:ext>
              </a:extLst>
            </p:cNvPr>
            <p:cNvSpPr/>
            <p:nvPr/>
          </p:nvSpPr>
          <p:spPr>
            <a:xfrm>
              <a:off x="484611" y="5986314"/>
              <a:ext cx="2707880" cy="58312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小智想扮妮妃雅</a:t>
              </a: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93A77558-6AC4-23D5-87A4-7DDDB210C65C}"/>
              </a:ext>
            </a:extLst>
          </p:cNvPr>
          <p:cNvGrpSpPr/>
          <p:nvPr/>
        </p:nvGrpSpPr>
        <p:grpSpPr>
          <a:xfrm>
            <a:off x="3265870" y="4155870"/>
            <a:ext cx="2587764" cy="2152570"/>
            <a:chOff x="301375" y="4125304"/>
            <a:chExt cx="2587764" cy="2152570"/>
          </a:xfrm>
          <a:blipFill>
            <a:blip r:embed="rId4"/>
            <a:stretch>
              <a:fillRect/>
            </a:stretch>
          </a:blipFill>
        </p:grpSpPr>
        <p:sp>
          <p:nvSpPr>
            <p:cNvPr id="13" name="橢圓圖說文字 12">
              <a:extLst>
                <a:ext uri="{FF2B5EF4-FFF2-40B4-BE49-F238E27FC236}">
                  <a16:creationId xmlns:a16="http://schemas.microsoft.com/office/drawing/2014/main" id="{E791D2E4-E730-4AB4-C69B-34EF7549CF48}"/>
                </a:ext>
              </a:extLst>
            </p:cNvPr>
            <p:cNvSpPr/>
            <p:nvPr/>
          </p:nvSpPr>
          <p:spPr>
            <a:xfrm>
              <a:off x="456285" y="4125304"/>
              <a:ext cx="2117952" cy="1412035"/>
            </a:xfrm>
            <a:prstGeom prst="wedgeEllipseCallout">
              <a:avLst>
                <a:gd name="adj1" fmla="val 30949"/>
                <a:gd name="adj2" fmla="val -5208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4" name="矩形: 圓角 3">
              <a:extLst>
                <a:ext uri="{FF2B5EF4-FFF2-40B4-BE49-F238E27FC236}">
                  <a16:creationId xmlns:a16="http://schemas.microsoft.com/office/drawing/2014/main" id="{C0AD4F06-AFF1-B16D-4DD9-C551A2D0B7C3}"/>
                </a:ext>
              </a:extLst>
            </p:cNvPr>
            <p:cNvSpPr/>
            <p:nvPr/>
          </p:nvSpPr>
          <p:spPr>
            <a:xfrm>
              <a:off x="301375" y="5694754"/>
              <a:ext cx="2587764" cy="583120"/>
            </a:xfrm>
            <a:prstGeom prst="roundRect">
              <a:avLst>
                <a:gd name="adj" fmla="val 50000"/>
              </a:avLst>
            </a:prstGeom>
            <a:solidFill>
              <a:srgbClr val="F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阿明嘲笑小智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5F2F81D4-4778-6EBC-C10C-A85C64169E2D}"/>
              </a:ext>
            </a:extLst>
          </p:cNvPr>
          <p:cNvGrpSpPr/>
          <p:nvPr/>
        </p:nvGrpSpPr>
        <p:grpSpPr>
          <a:xfrm>
            <a:off x="6295159" y="4519327"/>
            <a:ext cx="2587764" cy="2191720"/>
            <a:chOff x="324422" y="4408095"/>
            <a:chExt cx="2587764" cy="2191720"/>
          </a:xfrm>
          <a:blipFill>
            <a:blip r:embed="rId4"/>
            <a:stretch>
              <a:fillRect/>
            </a:stretch>
          </a:blipFill>
        </p:grpSpPr>
        <p:sp>
          <p:nvSpPr>
            <p:cNvPr id="16" name="橢圓圖說文字 15">
              <a:extLst>
                <a:ext uri="{FF2B5EF4-FFF2-40B4-BE49-F238E27FC236}">
                  <a16:creationId xmlns:a16="http://schemas.microsoft.com/office/drawing/2014/main" id="{CE9EF664-4849-0F66-2752-C0C13F1BA93A}"/>
                </a:ext>
              </a:extLst>
            </p:cNvPr>
            <p:cNvSpPr/>
            <p:nvPr/>
          </p:nvSpPr>
          <p:spPr>
            <a:xfrm>
              <a:off x="324422" y="4408095"/>
              <a:ext cx="2587764" cy="1412035"/>
            </a:xfrm>
            <a:prstGeom prst="wedgeEllipseCallout">
              <a:avLst>
                <a:gd name="adj1" fmla="val -853"/>
                <a:gd name="adj2" fmla="val -58564"/>
              </a:avLst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7" name="矩形: 圓角 3">
              <a:extLst>
                <a:ext uri="{FF2B5EF4-FFF2-40B4-BE49-F238E27FC236}">
                  <a16:creationId xmlns:a16="http://schemas.microsoft.com/office/drawing/2014/main" id="{7A8BC858-5589-7915-E338-4148695DC625}"/>
                </a:ext>
              </a:extLst>
            </p:cNvPr>
            <p:cNvSpPr/>
            <p:nvPr/>
          </p:nvSpPr>
          <p:spPr>
            <a:xfrm>
              <a:off x="559328" y="5955932"/>
              <a:ext cx="2117952" cy="64388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小智難過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F061952-3700-D5E5-7575-F562E69E68F1}"/>
              </a:ext>
            </a:extLst>
          </p:cNvPr>
          <p:cNvGrpSpPr/>
          <p:nvPr/>
        </p:nvGrpSpPr>
        <p:grpSpPr>
          <a:xfrm>
            <a:off x="9639350" y="4160209"/>
            <a:ext cx="2230760" cy="2148231"/>
            <a:chOff x="423650" y="4144833"/>
            <a:chExt cx="2230760" cy="2148231"/>
          </a:xfrm>
          <a:blipFill>
            <a:blip r:embed="rId4"/>
            <a:stretch>
              <a:fillRect/>
            </a:stretch>
          </a:blipFill>
        </p:grpSpPr>
        <p:sp>
          <p:nvSpPr>
            <p:cNvPr id="20" name="橢圓圖說文字 19">
              <a:extLst>
                <a:ext uri="{FF2B5EF4-FFF2-40B4-BE49-F238E27FC236}">
                  <a16:creationId xmlns:a16="http://schemas.microsoft.com/office/drawing/2014/main" id="{43808F82-82A3-CE1F-ABA7-FDB2DF120CF3}"/>
                </a:ext>
              </a:extLst>
            </p:cNvPr>
            <p:cNvSpPr/>
            <p:nvPr/>
          </p:nvSpPr>
          <p:spPr>
            <a:xfrm>
              <a:off x="771505" y="4144833"/>
              <a:ext cx="1535049" cy="1386653"/>
            </a:xfrm>
            <a:prstGeom prst="wedgeEllipseCallout">
              <a:avLst>
                <a:gd name="adj1" fmla="val -50155"/>
                <a:gd name="adj2" fmla="val -46591"/>
              </a:avLst>
            </a:prstGeom>
            <a:blipFill>
              <a:blip r:embed="rId6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1" name="矩形: 圓角 3">
              <a:extLst>
                <a:ext uri="{FF2B5EF4-FFF2-40B4-BE49-F238E27FC236}">
                  <a16:creationId xmlns:a16="http://schemas.microsoft.com/office/drawing/2014/main" id="{24A41522-6CC5-363A-099C-07D2E3923AA3}"/>
                </a:ext>
              </a:extLst>
            </p:cNvPr>
            <p:cNvSpPr/>
            <p:nvPr/>
          </p:nvSpPr>
          <p:spPr>
            <a:xfrm>
              <a:off x="423650" y="5679563"/>
              <a:ext cx="2230760" cy="613501"/>
            </a:xfrm>
            <a:prstGeom prst="roundRect">
              <a:avLst>
                <a:gd name="adj" fmla="val 50000"/>
              </a:avLst>
            </a:prstGeom>
            <a:solidFill>
              <a:srgbClr val="6688B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小瑜挺身而出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475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68DBB-8155-B220-C8CC-697EDAC56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1E84B7FE-CF27-59E8-499D-EA4D3695F407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7A996B9-7759-A3C8-EB12-5A84C4F8D735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017142-499F-579E-AF0E-48E44BD04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8753CEFC-C1C3-5678-0BF0-2ABFA511F8A1}"/>
              </a:ext>
            </a:extLst>
          </p:cNvPr>
          <p:cNvSpPr txBox="1">
            <a:spLocks/>
          </p:cNvSpPr>
          <p:nvPr/>
        </p:nvSpPr>
        <p:spPr>
          <a:xfrm>
            <a:off x="176514" y="2193159"/>
            <a:ext cx="3030637" cy="652495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zh-TW" altLang="en-US" dirty="0">
                <a:solidFill>
                  <a:srgbClr val="C00000">
                    <a:alpha val="8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學習單一、（二）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A090470-F688-E895-E18E-613CA46B80DF}"/>
              </a:ext>
            </a:extLst>
          </p:cNvPr>
          <p:cNvSpPr txBox="1"/>
          <p:nvPr/>
        </p:nvSpPr>
        <p:spPr>
          <a:xfrm>
            <a:off x="0" y="4218193"/>
            <a:ext cx="12192000" cy="921471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看完影片後，你們有什麼感覺？為什麼？</a:t>
            </a:r>
            <a:endParaRPr lang="zh-TW" altLang="zh-TW" sz="4000" b="1" kern="100" dirty="0">
              <a:solidFill>
                <a:srgbClr val="C00000"/>
              </a:solidFill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" name="圓角矩形圖說文字 6">
            <a:extLst>
              <a:ext uri="{FF2B5EF4-FFF2-40B4-BE49-F238E27FC236}">
                <a16:creationId xmlns:a16="http://schemas.microsoft.com/office/drawing/2014/main" id="{E44FF0AC-25D1-B507-1957-B7393C790CA6}"/>
              </a:ext>
            </a:extLst>
          </p:cNvPr>
          <p:cNvSpPr/>
          <p:nvPr/>
        </p:nvSpPr>
        <p:spPr>
          <a:xfrm>
            <a:off x="199181" y="3004100"/>
            <a:ext cx="3464206" cy="943944"/>
          </a:xfrm>
          <a:prstGeom prst="wedgeRoundRectCallout">
            <a:avLst>
              <a:gd name="adj1" fmla="val 60577"/>
              <a:gd name="adj2" fmla="val 5564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阿明很過分！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圓角矩形圖說文字 9">
            <a:extLst>
              <a:ext uri="{FF2B5EF4-FFF2-40B4-BE49-F238E27FC236}">
                <a16:creationId xmlns:a16="http://schemas.microsoft.com/office/drawing/2014/main" id="{108EC8E0-5ADF-A903-1F73-949EA389B9D3}"/>
              </a:ext>
            </a:extLst>
          </p:cNvPr>
          <p:cNvSpPr/>
          <p:nvPr/>
        </p:nvSpPr>
        <p:spPr>
          <a:xfrm>
            <a:off x="5681288" y="2957028"/>
            <a:ext cx="6266872" cy="943944"/>
          </a:xfrm>
          <a:prstGeom prst="wedgeRoundRectCallout">
            <a:avLst>
              <a:gd name="adj1" fmla="val -58741"/>
              <a:gd name="adj2" fmla="val 5564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看到小智失落，我覺得很難過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圓角矩形圖說文字 10">
            <a:extLst>
              <a:ext uri="{FF2B5EF4-FFF2-40B4-BE49-F238E27FC236}">
                <a16:creationId xmlns:a16="http://schemas.microsoft.com/office/drawing/2014/main" id="{2CB34113-A2A8-97EF-86B0-DEC8C3461F2F}"/>
              </a:ext>
            </a:extLst>
          </p:cNvPr>
          <p:cNvSpPr/>
          <p:nvPr/>
        </p:nvSpPr>
        <p:spPr>
          <a:xfrm>
            <a:off x="6400800" y="5460256"/>
            <a:ext cx="5547360" cy="1102390"/>
          </a:xfrm>
          <a:prstGeom prst="wedgeRoundRectCallout">
            <a:avLst>
              <a:gd name="adj1" fmla="val -57282"/>
              <a:gd name="adj2" fmla="val -54139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大家一起笑小智的時候，</a:t>
            </a:r>
            <a:endParaRPr lang="en-US" altLang="zh-TW" sz="3600" b="1" kern="0" dirty="0">
              <a:solidFill>
                <a:srgbClr val="6688B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感覺很不舒服</a:t>
            </a:r>
            <a:r>
              <a:rPr lang="en-US" altLang="zh-TW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……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圓角矩形圖說文字 11">
            <a:extLst>
              <a:ext uri="{FF2B5EF4-FFF2-40B4-BE49-F238E27FC236}">
                <a16:creationId xmlns:a16="http://schemas.microsoft.com/office/drawing/2014/main" id="{97E79683-4A3A-56D4-A317-D1994EAC1338}"/>
              </a:ext>
            </a:extLst>
          </p:cNvPr>
          <p:cNvSpPr/>
          <p:nvPr/>
        </p:nvSpPr>
        <p:spPr>
          <a:xfrm>
            <a:off x="176514" y="5456885"/>
            <a:ext cx="3663387" cy="1102390"/>
          </a:xfrm>
          <a:prstGeom prst="wedgeRoundRectCallout">
            <a:avLst>
              <a:gd name="adj1" fmla="val 67521"/>
              <a:gd name="adj2" fmla="val -56904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小瑜好勇敢唷！</a:t>
            </a:r>
            <a:endParaRPr lang="en-US" altLang="zh-TW" sz="3600" b="1" kern="0" dirty="0">
              <a:solidFill>
                <a:srgbClr val="6688B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637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10" grpId="1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B3A02-2325-5105-D1E4-B7275993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9793803E-647C-FFA0-1A4B-409B2C29B8CF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D355409-091D-01DF-3D3E-FC637DFB74CA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4A976C-F1E3-139E-C915-D7A879A47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74FB9C99-11C4-3C76-3B68-25913387DA19}"/>
              </a:ext>
            </a:extLst>
          </p:cNvPr>
          <p:cNvSpPr txBox="1">
            <a:spLocks/>
          </p:cNvSpPr>
          <p:nvPr/>
        </p:nvSpPr>
        <p:spPr>
          <a:xfrm>
            <a:off x="176514" y="2193159"/>
            <a:ext cx="3030637" cy="652495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zh-TW" altLang="en-US" dirty="0">
                <a:solidFill>
                  <a:srgbClr val="C00000">
                    <a:alpha val="8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學習單一、（三）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2B1EF90-528C-93E8-4D23-94B4623D8162}"/>
              </a:ext>
            </a:extLst>
          </p:cNvPr>
          <p:cNvSpPr txBox="1"/>
          <p:nvPr/>
        </p:nvSpPr>
        <p:spPr>
          <a:xfrm>
            <a:off x="-11575" y="3075057"/>
            <a:ext cx="12192000" cy="902555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對於剛剛的影片，你們有什麼想法或心得嗎？</a:t>
            </a:r>
            <a:endParaRPr kumimoji="1" lang="zh-TW" altLang="en-US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9829052-7C91-5C28-495D-AB5519AAA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5" y="412750"/>
            <a:ext cx="12203575" cy="636566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0D7E80C-BD55-669B-7A4B-88F83C67E255}"/>
              </a:ext>
            </a:extLst>
          </p:cNvPr>
          <p:cNvSpPr/>
          <p:nvPr/>
        </p:nvSpPr>
        <p:spPr>
          <a:xfrm>
            <a:off x="-30480" y="771540"/>
            <a:ext cx="8290560" cy="902555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喜歡什麼是自己的事，</a:t>
            </a:r>
            <a:r>
              <a:rPr kumimoji="1" lang="zh-TW" altLang="en-US" sz="4000" b="1" dirty="0">
                <a:solidFill>
                  <a:srgbClr val="00206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不該被嘲笑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9BA0005-88AE-E098-2EEB-59A61C2B1C2A}"/>
              </a:ext>
            </a:extLst>
          </p:cNvPr>
          <p:cNvSpPr/>
          <p:nvPr/>
        </p:nvSpPr>
        <p:spPr>
          <a:xfrm>
            <a:off x="5566265" y="3725032"/>
            <a:ext cx="6644640" cy="902555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000" b="1" dirty="0">
                <a:solidFill>
                  <a:srgbClr val="00206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不該說</a:t>
            </a:r>
            <a:r>
              <a:rPr kumimoji="1" lang="zh-TW" altLang="en-US" sz="4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出不尊重別人的話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6F795D2-CD89-73DD-FD85-8EEFE3D4A7D0}"/>
              </a:ext>
            </a:extLst>
          </p:cNvPr>
          <p:cNvSpPr/>
          <p:nvPr/>
        </p:nvSpPr>
        <p:spPr>
          <a:xfrm>
            <a:off x="-11575" y="5048747"/>
            <a:ext cx="5254135" cy="902555"/>
          </a:xfrm>
          <a:prstGeom prst="rect">
            <a:avLst/>
          </a:prstGeom>
          <a:solidFill>
            <a:srgbClr val="FF7F7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小智並</a:t>
            </a:r>
            <a:r>
              <a:rPr kumimoji="1" lang="zh-TW" altLang="en-US" sz="4000" b="1" dirty="0">
                <a:solidFill>
                  <a:srgbClr val="00206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沒有做錯</a:t>
            </a:r>
            <a:r>
              <a:rPr kumimoji="1" lang="zh-TW" altLang="en-US" sz="4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什麼</a:t>
            </a:r>
          </a:p>
        </p:txBody>
      </p:sp>
    </p:spTree>
    <p:extLst>
      <p:ext uri="{BB962C8B-B14F-4D97-AF65-F5344CB8AC3E}">
        <p14:creationId xmlns:p14="http://schemas.microsoft.com/office/powerpoint/2010/main" val="175747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7E1F5-D124-9279-6672-93ED2074D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A3E56CF-5113-210D-2177-EA71083E0BD7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4607E21E-92F5-3014-0107-55ECAFE45D52}"/>
              </a:ext>
            </a:extLst>
          </p:cNvPr>
          <p:cNvSpPr/>
          <p:nvPr/>
        </p:nvSpPr>
        <p:spPr>
          <a:xfrm>
            <a:off x="-1" y="1445146"/>
            <a:ext cx="7326776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（一）我看見、我覺得、我認為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8EE0A4-F529-9742-68AE-DE94B3C8F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B32775B-BDF1-E48D-AE14-F0D2A93BBC01}"/>
              </a:ext>
            </a:extLst>
          </p:cNvPr>
          <p:cNvSpPr txBox="1"/>
          <p:nvPr/>
        </p:nvSpPr>
        <p:spPr>
          <a:xfrm>
            <a:off x="2120313" y="2644170"/>
            <a:ext cx="79513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3200" kern="0" dirty="0"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有人佩服小智說出自己真實想法的勇氣 </a:t>
            </a:r>
            <a:endParaRPr lang="en-US" altLang="zh-TW" sz="3200" kern="0" dirty="0"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3200" kern="0" dirty="0"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有人覺得每個人喜好不一樣沒有對錯</a:t>
            </a:r>
            <a:endParaRPr lang="en-US" altLang="zh-TW" sz="3200" kern="0" dirty="0">
              <a:effectLst/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3200" kern="0" dirty="0"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可能也有人還是覺得有點怪怪的</a:t>
            </a:r>
            <a:endParaRPr lang="en-US" altLang="zh-TW" sz="3200" kern="0" dirty="0">
              <a:effectLst/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2920796-18C4-CA87-66F1-E60D4DC155E4}"/>
              </a:ext>
            </a:extLst>
          </p:cNvPr>
          <p:cNvSpPr txBox="1"/>
          <p:nvPr/>
        </p:nvSpPr>
        <p:spPr>
          <a:xfrm>
            <a:off x="220980" y="4678928"/>
            <a:ext cx="1188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大家不同的想法反映出社會看待性別的樣子</a:t>
            </a:r>
            <a:endParaRPr lang="en-US" altLang="zh-TW" sz="4000" b="1" kern="0" dirty="0">
              <a:solidFill>
                <a:srgbClr val="C00000"/>
              </a:solidFill>
              <a:effectLst/>
              <a:latin typeface="Aptos" panose="020B0004020202020204" pitchFamily="34" charset="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zh-TW" sz="4000" b="1" kern="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接著，來討論小智的故事中有哪些和性別有關的因素。</a:t>
            </a:r>
            <a:endParaRPr lang="zh-TW" altLang="zh-TW" sz="4000" b="1" kern="100" dirty="0">
              <a:solidFill>
                <a:srgbClr val="C00000"/>
              </a:solidFill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C4C72-7DD9-EF33-206A-10E280D81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EB905543-5DDA-0885-DC9C-0489243CFA17}"/>
              </a:ext>
            </a:extLst>
          </p:cNvPr>
          <p:cNvSpPr/>
          <p:nvPr/>
        </p:nvSpPr>
        <p:spPr>
          <a:xfrm>
            <a:off x="0" y="488892"/>
            <a:ext cx="1782501" cy="733926"/>
          </a:xfrm>
          <a:prstGeom prst="roundRect">
            <a:avLst>
              <a:gd name="adj" fmla="val 0"/>
            </a:avLst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活動一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DFDF03E-C69B-BE93-FC8B-7772B475482E}"/>
              </a:ext>
            </a:extLst>
          </p:cNvPr>
          <p:cNvSpPr/>
          <p:nvPr/>
        </p:nvSpPr>
        <p:spPr>
          <a:xfrm>
            <a:off x="-2" y="1445146"/>
            <a:ext cx="5775769" cy="733926"/>
          </a:xfrm>
          <a:prstGeom prst="roundRect">
            <a:avLst>
              <a:gd name="adj" fmla="val 0"/>
            </a:avLst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（二）動畫中的性別因素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34E4702-7128-6E48-AA39-1E6491EE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多元性別友善教學資源手冊</a:t>
            </a:r>
            <a:r>
              <a:rPr lang="en-US" altLang="zh-TW"/>
              <a:t>—</a:t>
            </a:r>
            <a:r>
              <a:rPr lang="zh-TW" altLang="en-US"/>
              <a:t>國中小版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66BD21F-54F2-500E-4DE5-B2BF4F9B0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659982"/>
            <a:ext cx="7772400" cy="3198018"/>
          </a:xfrm>
          <a:prstGeom prst="rect">
            <a:avLst/>
          </a:prstGeom>
        </p:spPr>
      </p:pic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id="{6E37C8D9-BB3E-76EB-FB92-01A8FE30DB02}"/>
              </a:ext>
            </a:extLst>
          </p:cNvPr>
          <p:cNvSpPr/>
          <p:nvPr/>
        </p:nvSpPr>
        <p:spPr>
          <a:xfrm>
            <a:off x="477696" y="2591455"/>
            <a:ext cx="3819983" cy="943944"/>
          </a:xfrm>
          <a:prstGeom prst="wedgeRoundRectCallout">
            <a:avLst>
              <a:gd name="adj1" fmla="val 60577"/>
              <a:gd name="adj2" fmla="val 5564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男生能不能扮裝？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圓角矩形圖說文字 8">
            <a:extLst>
              <a:ext uri="{FF2B5EF4-FFF2-40B4-BE49-F238E27FC236}">
                <a16:creationId xmlns:a16="http://schemas.microsoft.com/office/drawing/2014/main" id="{ED2AAD38-ED67-DC02-BFC1-1A271BF67D91}"/>
              </a:ext>
            </a:extLst>
          </p:cNvPr>
          <p:cNvSpPr/>
          <p:nvPr/>
        </p:nvSpPr>
        <p:spPr>
          <a:xfrm>
            <a:off x="8072208" y="2560694"/>
            <a:ext cx="3819983" cy="1356327"/>
          </a:xfrm>
          <a:prstGeom prst="wedgeRoundRectCallout">
            <a:avLst>
              <a:gd name="adj1" fmla="val -62700"/>
              <a:gd name="adj2" fmla="val 56596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男生能不能做</a:t>
            </a:r>
            <a:endParaRPr lang="en-US" altLang="zh-TW" sz="3600" b="1" kern="0" dirty="0">
              <a:solidFill>
                <a:srgbClr val="6688B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en-US" sz="3600" b="1" kern="0" dirty="0">
                <a:solidFill>
                  <a:srgbClr val="6688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女性化的表演？</a:t>
            </a:r>
            <a:endParaRPr kumimoji="1" lang="en-US" altLang="zh-TW" sz="3600" b="1" dirty="0">
              <a:solidFill>
                <a:srgbClr val="6688B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B8DD75A-E414-B6AD-67B9-0464534E295D}"/>
              </a:ext>
            </a:extLst>
          </p:cNvPr>
          <p:cNvGrpSpPr/>
          <p:nvPr/>
        </p:nvGrpSpPr>
        <p:grpSpPr>
          <a:xfrm>
            <a:off x="-2" y="0"/>
            <a:ext cx="12192000" cy="6858000"/>
            <a:chOff x="0" y="0"/>
            <a:chExt cx="12192000" cy="685800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CC68CDD-6DB0-231B-AD87-2B2C6E1AC412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4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65EF7BE-53D2-5C23-9F20-39E5EEB03D61}"/>
                </a:ext>
              </a:extLst>
            </p:cNvPr>
            <p:cNvSpPr/>
            <p:nvPr/>
          </p:nvSpPr>
          <p:spPr>
            <a:xfrm>
              <a:off x="0" y="2600245"/>
              <a:ext cx="12192000" cy="2104171"/>
            </a:xfrm>
            <a:prstGeom prst="rect">
              <a:avLst/>
            </a:prstGeom>
            <a:solidFill>
              <a:srgbClr val="FFFFFF">
                <a:alpha val="7960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TW" altLang="en-US" sz="3600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其實，生活中我們常常受到</a:t>
              </a:r>
              <a:endParaRPr kumimoji="1" lang="en-US" altLang="zh-TW" sz="36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「</a:t>
              </a:r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性別刻板印象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」</a:t>
              </a:r>
              <a:r>
                <a:rPr kumimoji="1" lang="zh-TW" altLang="en-US" sz="6000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與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「</a:t>
              </a:r>
              <a:r>
                <a:rPr kumimoji="1" lang="zh-TW" altLang="en-US" sz="6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陽剛特質</a:t>
              </a:r>
              <a:r>
                <a:rPr kumimoji="1" lang="zh-TW" altLang="en-US" sz="6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」</a:t>
              </a:r>
              <a:endParaRPr kumimoji="1" lang="en-US" altLang="zh-TW" sz="6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kumimoji="1" lang="zh-TW" altLang="en-US" sz="3600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所影響</a:t>
              </a:r>
              <a:endParaRPr kumimoji="1" lang="zh-TW" altLang="en-US" sz="6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663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4779</TotalTime>
  <Words>2106</Words>
  <Application>Microsoft Office PowerPoint</Application>
  <PresentationFormat>寬螢幕</PresentationFormat>
  <Paragraphs>266</Paragraphs>
  <Slides>36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36</vt:i4>
      </vt:variant>
    </vt:vector>
  </HeadingPairs>
  <TitlesOfParts>
    <vt:vector size="47" baseType="lpstr">
      <vt:lpstr>Aptos</vt:lpstr>
      <vt:lpstr>Aptos Display</vt:lpstr>
      <vt:lpstr>jf-openhuninn-2.1</vt:lpstr>
      <vt:lpstr>Microsoft JhengHei</vt:lpstr>
      <vt:lpstr>Microsoft JhengHei</vt:lpstr>
      <vt:lpstr>新細明體</vt:lpstr>
      <vt:lpstr>Arial</vt:lpstr>
      <vt:lpstr>Cambria Math</vt:lpstr>
      <vt:lpstr>Times New Roman</vt:lpstr>
      <vt:lpstr>Office 佈景主題</vt:lpstr>
      <vt:lpstr>1_Office 佈景主題</vt:lpstr>
      <vt:lpstr>才藝表演的難題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才藝表演的難題 </dc:title>
  <dc:creator>葉念祖</dc:creator>
  <cp:lastModifiedBy>LC Wang</cp:lastModifiedBy>
  <cp:revision>75</cp:revision>
  <dcterms:created xsi:type="dcterms:W3CDTF">2024-11-12T05:29:20Z</dcterms:created>
  <dcterms:modified xsi:type="dcterms:W3CDTF">2025-06-06T14:06:25Z</dcterms:modified>
</cp:coreProperties>
</file>