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86" r:id="rId5"/>
    <p:sldId id="259" r:id="rId6"/>
    <p:sldId id="260" r:id="rId7"/>
    <p:sldId id="261" r:id="rId8"/>
    <p:sldId id="264" r:id="rId9"/>
    <p:sldId id="265" r:id="rId10"/>
    <p:sldId id="279" r:id="rId11"/>
    <p:sldId id="274" r:id="rId12"/>
    <p:sldId id="262" r:id="rId13"/>
    <p:sldId id="269" r:id="rId14"/>
    <p:sldId id="270" r:id="rId15"/>
    <p:sldId id="271" r:id="rId16"/>
    <p:sldId id="272" r:id="rId17"/>
    <p:sldId id="273" r:id="rId18"/>
    <p:sldId id="275" r:id="rId19"/>
    <p:sldId id="276" r:id="rId20"/>
    <p:sldId id="277" r:id="rId21"/>
    <p:sldId id="278" r:id="rId22"/>
    <p:sldId id="281" r:id="rId23"/>
    <p:sldId id="282" r:id="rId24"/>
    <p:sldId id="283" r:id="rId25"/>
    <p:sldId id="284" r:id="rId26"/>
    <p:sldId id="285" r:id="rId27"/>
  </p:sldIdLst>
  <p:sldSz cx="18288000" cy="10287000"/>
  <p:notesSz cx="6858000" cy="9144000"/>
  <p:embeddedFontLst>
    <p:embeddedFont>
      <p:font typeface="Afrah" panose="02020500000000000000" charset="0"/>
      <p:regular r:id="rId28"/>
    </p:embeddedFont>
    <p:embeddedFont>
      <p:font typeface="可画乐黑" panose="02020500000000000000" charset="-122"/>
      <p:regular r:id="rId29"/>
    </p:embeddedFont>
    <p:embeddedFont>
      <p:font typeface="可画动感隶书" panose="02020500000000000000" charset="-122"/>
      <p:regular r:id="rId30"/>
    </p:embeddedFont>
    <p:embeddedFont>
      <p:font typeface="Calibri" panose="020F0502020204030204" pitchFamily="34" charset="0"/>
      <p:regular r:id="rId31"/>
      <p:bold r:id="rId32"/>
      <p:italic r:id="rId33"/>
      <p:boldItalic r:id="rId34"/>
    </p:embeddedFont>
    <p:embeddedFont>
      <p:font typeface="可画榜书" panose="02020500000000000000" charset="-122"/>
      <p:regular r:id="rId35"/>
    </p:embeddedFont>
    <p:embeddedFont>
      <p:font typeface="可画海报体" panose="02020500000000000000" charset="-120"/>
      <p:regular r:id="rId36"/>
    </p:embeddedFont>
    <p:embeddedFont>
      <p:font typeface="Afrah Bold" panose="02020500000000000000" charset="0"/>
      <p:regular r:id="rId37"/>
    </p:embeddedFont>
    <p:embeddedFont>
      <p:font typeface="Noto Sans T Chinese Bold" panose="02020500000000000000" charset="-120"/>
      <p:regular r:id="rId38"/>
    </p:embeddedFont>
    <p:embeddedFont>
      <p:font typeface="王漢宗特黑體" panose="02020500000000000000" charset="-120"/>
      <p:regular r:id="rId39"/>
    </p:embeddedFont>
    <p:embeddedFont>
      <p:font typeface="Open Sans Condensed Bold" panose="02020500000000000000" charset="0"/>
      <p:regular r:id="rId40"/>
    </p:embeddedFont>
    <p:embeddedFont>
      <p:font typeface="One Little Font Bold" panose="02020500000000000000" charset="0"/>
      <p:regular r:id="rId41"/>
    </p:embeddedFont>
    <p:embeddedFont>
      <p:font typeface="Canva Student Font" panose="02020500000000000000" charset="0"/>
      <p:regular r:id="rId42"/>
    </p:embeddedFont>
    <p:embeddedFont>
      <p:font typeface="可画甜心体" panose="02020500000000000000" charset="-122"/>
      <p:regular r:id="rId43"/>
    </p:embeddedFont>
    <p:embeddedFont>
      <p:font typeface="Open Sans Bold" panose="02020500000000000000" charset="0"/>
      <p:regular r:id="rId4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69" d="100"/>
          <a:sy n="69" d="100"/>
        </p:scale>
        <p:origin x="77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2.fntdata"/><Relationship Id="rId21" Type="http://schemas.openxmlformats.org/officeDocument/2006/relationships/slide" Target="slides/slide20.xml"/><Relationship Id="rId34" Type="http://schemas.openxmlformats.org/officeDocument/2006/relationships/font" Target="fonts/font7.fntdata"/><Relationship Id="rId42" Type="http://schemas.openxmlformats.org/officeDocument/2006/relationships/font" Target="fonts/font15.fntdata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5.fntdata"/><Relationship Id="rId37" Type="http://schemas.openxmlformats.org/officeDocument/2006/relationships/font" Target="fonts/font10.fntdata"/><Relationship Id="rId40" Type="http://schemas.openxmlformats.org/officeDocument/2006/relationships/font" Target="fonts/font13.fntdata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1.fntdata"/><Relationship Id="rId36" Type="http://schemas.openxmlformats.org/officeDocument/2006/relationships/font" Target="fonts/font9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4.fntdata"/><Relationship Id="rId44" Type="http://schemas.openxmlformats.org/officeDocument/2006/relationships/font" Target="fonts/font1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3.fntdata"/><Relationship Id="rId35" Type="http://schemas.openxmlformats.org/officeDocument/2006/relationships/font" Target="fonts/font8.fntdata"/><Relationship Id="rId43" Type="http://schemas.openxmlformats.org/officeDocument/2006/relationships/font" Target="fonts/font16.fntdata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6.fntdata"/><Relationship Id="rId38" Type="http://schemas.openxmlformats.org/officeDocument/2006/relationships/font" Target="fonts/font11.fntdata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font" Target="fonts/font14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3.sv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11" Type="http://schemas.openxmlformats.org/officeDocument/2006/relationships/image" Target="../media/image12.png"/><Relationship Id="rId5" Type="http://schemas.openxmlformats.org/officeDocument/2006/relationships/image" Target="../media/image7.png"/><Relationship Id="rId10" Type="http://schemas.openxmlformats.org/officeDocument/2006/relationships/image" Target="../media/image11.png"/><Relationship Id="rId4" Type="http://schemas.openxmlformats.org/officeDocument/2006/relationships/image" Target="../media/image10.sv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svg"/><Relationship Id="rId5" Type="http://schemas.openxmlformats.org/officeDocument/2006/relationships/image" Target="../media/image15.png"/><Relationship Id="rId4" Type="http://schemas.openxmlformats.org/officeDocument/2006/relationships/image" Target="../media/image20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svg"/><Relationship Id="rId5" Type="http://schemas.openxmlformats.org/officeDocument/2006/relationships/image" Target="../media/image15.png"/><Relationship Id="rId4" Type="http://schemas.openxmlformats.org/officeDocument/2006/relationships/image" Target="../media/image20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svg"/><Relationship Id="rId5" Type="http://schemas.openxmlformats.org/officeDocument/2006/relationships/image" Target="../media/image15.png"/><Relationship Id="rId4" Type="http://schemas.openxmlformats.org/officeDocument/2006/relationships/image" Target="../media/image20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svg"/><Relationship Id="rId5" Type="http://schemas.openxmlformats.org/officeDocument/2006/relationships/image" Target="../media/image15.png"/><Relationship Id="rId4" Type="http://schemas.openxmlformats.org/officeDocument/2006/relationships/image" Target="../media/image20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svg"/><Relationship Id="rId5" Type="http://schemas.openxmlformats.org/officeDocument/2006/relationships/image" Target="../media/image15.png"/><Relationship Id="rId4" Type="http://schemas.openxmlformats.org/officeDocument/2006/relationships/image" Target="../media/image20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0.pn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11" Type="http://schemas.openxmlformats.org/officeDocument/2006/relationships/image" Target="../media/image12.png"/><Relationship Id="rId5" Type="http://schemas.openxmlformats.org/officeDocument/2006/relationships/image" Target="../media/image7.png"/><Relationship Id="rId10" Type="http://schemas.openxmlformats.org/officeDocument/2006/relationships/image" Target="../media/image11.png"/><Relationship Id="rId4" Type="http://schemas.openxmlformats.org/officeDocument/2006/relationships/image" Target="../media/image10.svg"/><Relationship Id="rId9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51.sv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49.svg"/><Relationship Id="rId4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svg"/><Relationship Id="rId3" Type="http://schemas.openxmlformats.org/officeDocument/2006/relationships/image" Target="../media/image34.png"/><Relationship Id="rId7" Type="http://schemas.openxmlformats.org/officeDocument/2006/relationships/image" Target="../media/image36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svg"/><Relationship Id="rId5" Type="http://schemas.openxmlformats.org/officeDocument/2006/relationships/image" Target="../media/image35.png"/><Relationship Id="rId10" Type="http://schemas.openxmlformats.org/officeDocument/2006/relationships/image" Target="../media/image59.svg"/><Relationship Id="rId4" Type="http://schemas.openxmlformats.org/officeDocument/2006/relationships/image" Target="../media/image27.png"/><Relationship Id="rId9" Type="http://schemas.openxmlformats.org/officeDocument/2006/relationships/image" Target="../media/image37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svg"/><Relationship Id="rId3" Type="http://schemas.openxmlformats.org/officeDocument/2006/relationships/image" Target="../media/image8.svg"/><Relationship Id="rId7" Type="http://schemas.openxmlformats.org/officeDocument/2006/relationships/image" Target="../media/image4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sv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svg"/><Relationship Id="rId3" Type="http://schemas.openxmlformats.org/officeDocument/2006/relationships/image" Target="../media/image8.svg"/><Relationship Id="rId7" Type="http://schemas.openxmlformats.org/officeDocument/2006/relationships/image" Target="../media/image4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sv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1.svg"/><Relationship Id="rId4" Type="http://schemas.openxmlformats.org/officeDocument/2006/relationships/image" Target="../media/image42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svg"/><Relationship Id="rId3" Type="http://schemas.openxmlformats.org/officeDocument/2006/relationships/image" Target="../media/image44.png"/><Relationship Id="rId7" Type="http://schemas.openxmlformats.org/officeDocument/2006/relationships/image" Target="../media/image46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svg"/><Relationship Id="rId5" Type="http://schemas.openxmlformats.org/officeDocument/2006/relationships/image" Target="../media/image45.png"/><Relationship Id="rId4" Type="http://schemas.openxmlformats.org/officeDocument/2006/relationships/image" Target="../media/image74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svg"/><Relationship Id="rId5" Type="http://schemas.openxmlformats.org/officeDocument/2006/relationships/image" Target="../media/image45.png"/><Relationship Id="rId4" Type="http://schemas.openxmlformats.org/officeDocument/2006/relationships/image" Target="../media/image74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1.svg"/><Relationship Id="rId5" Type="http://schemas.openxmlformats.org/officeDocument/2006/relationships/image" Target="../media/image48.png"/><Relationship Id="rId4" Type="http://schemas.openxmlformats.org/officeDocument/2006/relationships/image" Target="../media/image76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gif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18766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4666" b="-14666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95862" y="3935354"/>
            <a:ext cx="13659454" cy="6351646"/>
          </a:xfrm>
          <a:custGeom>
            <a:avLst/>
            <a:gdLst/>
            <a:ahLst/>
            <a:cxnLst/>
            <a:rect l="l" t="t" r="r" b="b"/>
            <a:pathLst>
              <a:path w="13659454" h="6351646">
                <a:moveTo>
                  <a:pt x="0" y="0"/>
                </a:moveTo>
                <a:lnTo>
                  <a:pt x="13659455" y="0"/>
                </a:lnTo>
                <a:lnTo>
                  <a:pt x="13659455" y="6351646"/>
                </a:lnTo>
                <a:lnTo>
                  <a:pt x="0" y="635164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9422633" y="0"/>
            <a:ext cx="8865367" cy="6649025"/>
          </a:xfrm>
          <a:custGeom>
            <a:avLst/>
            <a:gdLst/>
            <a:ahLst/>
            <a:cxnLst/>
            <a:rect l="l" t="t" r="r" b="b"/>
            <a:pathLst>
              <a:path w="8865367" h="6649025">
                <a:moveTo>
                  <a:pt x="0" y="0"/>
                </a:moveTo>
                <a:lnTo>
                  <a:pt x="8865367" y="0"/>
                </a:lnTo>
                <a:lnTo>
                  <a:pt x="8865367" y="6649025"/>
                </a:lnTo>
                <a:lnTo>
                  <a:pt x="0" y="664902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-826067" y="-731377"/>
            <a:ext cx="2763893" cy="2736254"/>
          </a:xfrm>
          <a:custGeom>
            <a:avLst/>
            <a:gdLst/>
            <a:ahLst/>
            <a:cxnLst/>
            <a:rect l="l" t="t" r="r" b="b"/>
            <a:pathLst>
              <a:path w="2763893" h="2736254">
                <a:moveTo>
                  <a:pt x="0" y="0"/>
                </a:moveTo>
                <a:lnTo>
                  <a:pt x="2763892" y="0"/>
                </a:lnTo>
                <a:lnTo>
                  <a:pt x="2763892" y="2736253"/>
                </a:lnTo>
                <a:lnTo>
                  <a:pt x="0" y="273625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1438586">
            <a:off x="13597" y="-723011"/>
            <a:ext cx="5419864" cy="2479588"/>
          </a:xfrm>
          <a:custGeom>
            <a:avLst/>
            <a:gdLst/>
            <a:ahLst/>
            <a:cxnLst/>
            <a:rect l="l" t="t" r="r" b="b"/>
            <a:pathLst>
              <a:path w="5419864" h="2479588">
                <a:moveTo>
                  <a:pt x="0" y="0"/>
                </a:moveTo>
                <a:lnTo>
                  <a:pt x="5419864" y="0"/>
                </a:lnTo>
                <a:lnTo>
                  <a:pt x="5419864" y="2479588"/>
                </a:lnTo>
                <a:lnTo>
                  <a:pt x="0" y="247958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3504062" y="-300373"/>
            <a:ext cx="11231628" cy="30511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9"/>
              </a:lnSpc>
              <a:spcBef>
                <a:spcPct val="0"/>
              </a:spcBef>
            </a:pPr>
            <a:r>
              <a:rPr lang="en-US" sz="15999" dirty="0" err="1">
                <a:solidFill>
                  <a:srgbClr val="FF3131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下一站</a:t>
            </a:r>
            <a:r>
              <a:rPr lang="en-US" sz="15999" dirty="0">
                <a:solidFill>
                  <a:srgbClr val="FF3131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   </a:t>
            </a:r>
            <a:r>
              <a:rPr lang="en-US" sz="15999" dirty="0" err="1">
                <a:solidFill>
                  <a:srgbClr val="FF3131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明正</a:t>
            </a:r>
            <a:endParaRPr lang="en-US" sz="15999" dirty="0">
              <a:solidFill>
                <a:srgbClr val="FF3131"/>
              </a:solidFill>
              <a:latin typeface="可画甜心体"/>
              <a:ea typeface="可画甜心体"/>
              <a:cs typeface="可画甜心体"/>
              <a:sym typeface="可画甜心体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28700" y="5778499"/>
            <a:ext cx="10577652" cy="34798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3999"/>
              </a:lnSpc>
            </a:pPr>
            <a:r>
              <a:rPr lang="en-US" sz="9999" b="1" dirty="0">
                <a:solidFill>
                  <a:srgbClr val="000000"/>
                </a:solidFill>
                <a:latin typeface="Open Sans Condensed Bold"/>
                <a:ea typeface="Open Sans Condensed Bold"/>
                <a:cs typeface="Open Sans Condensed Bold"/>
                <a:sym typeface="Open Sans Condensed Bold"/>
              </a:rPr>
              <a:t>115學年度</a:t>
            </a:r>
          </a:p>
          <a:p>
            <a:pPr algn="r">
              <a:lnSpc>
                <a:spcPts val="13999"/>
              </a:lnSpc>
            </a:pPr>
            <a:r>
              <a:rPr lang="en-US" sz="9999" b="1" dirty="0" err="1">
                <a:solidFill>
                  <a:srgbClr val="000000"/>
                </a:solidFill>
                <a:latin typeface="Open Sans Condensed Bold"/>
                <a:ea typeface="Open Sans Condensed Bold"/>
                <a:cs typeface="Open Sans Condensed Bold"/>
                <a:sym typeface="Open Sans Condensed Bold"/>
              </a:rPr>
              <a:t>招生宣導</a:t>
            </a:r>
            <a:endParaRPr lang="en-US" sz="9999" b="1" dirty="0">
              <a:solidFill>
                <a:srgbClr val="000000"/>
              </a:solidFill>
              <a:latin typeface="Open Sans Condensed Bold"/>
              <a:ea typeface="Open Sans Condensed Bold"/>
              <a:cs typeface="Open Sans Condensed Bold"/>
              <a:sym typeface="Open Sans Condensed Bold"/>
            </a:endParaRPr>
          </a:p>
        </p:txBody>
      </p:sp>
      <p:sp>
        <p:nvSpPr>
          <p:cNvPr id="9" name="文字方塊 8"/>
          <p:cNvSpPr txBox="1"/>
          <p:nvPr/>
        </p:nvSpPr>
        <p:spPr>
          <a:xfrm>
            <a:off x="16230600" y="8724900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6000" dirty="0" smtClean="0"/>
              <a:t>15</a:t>
            </a:r>
            <a:endParaRPr lang="zh-TW" altLang="en-US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4666" b="-14666"/>
            </a:stretch>
          </a:blipFill>
        </p:spPr>
      </p:sp>
      <p:sp>
        <p:nvSpPr>
          <p:cNvPr id="3" name="Freeform 3"/>
          <p:cNvSpPr/>
          <p:nvPr/>
        </p:nvSpPr>
        <p:spPr>
          <a:xfrm rot="-1190242" flipH="1">
            <a:off x="16585976" y="-648666"/>
            <a:ext cx="1947043" cy="1927573"/>
          </a:xfrm>
          <a:custGeom>
            <a:avLst/>
            <a:gdLst/>
            <a:ahLst/>
            <a:cxnLst/>
            <a:rect l="l" t="t" r="r" b="b"/>
            <a:pathLst>
              <a:path w="1947043" h="1927573">
                <a:moveTo>
                  <a:pt x="1947043" y="0"/>
                </a:moveTo>
                <a:lnTo>
                  <a:pt x="0" y="0"/>
                </a:lnTo>
                <a:lnTo>
                  <a:pt x="0" y="1927573"/>
                </a:lnTo>
                <a:lnTo>
                  <a:pt x="1947043" y="1927573"/>
                </a:lnTo>
                <a:lnTo>
                  <a:pt x="1947043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4139426" flipH="1">
            <a:off x="-662744" y="-440852"/>
            <a:ext cx="1947043" cy="1927573"/>
          </a:xfrm>
          <a:custGeom>
            <a:avLst/>
            <a:gdLst/>
            <a:ahLst/>
            <a:cxnLst/>
            <a:rect l="l" t="t" r="r" b="b"/>
            <a:pathLst>
              <a:path w="1947043" h="1927573">
                <a:moveTo>
                  <a:pt x="1947043" y="0"/>
                </a:moveTo>
                <a:lnTo>
                  <a:pt x="0" y="0"/>
                </a:lnTo>
                <a:lnTo>
                  <a:pt x="0" y="1927573"/>
                </a:lnTo>
                <a:lnTo>
                  <a:pt x="1947043" y="1927573"/>
                </a:lnTo>
                <a:lnTo>
                  <a:pt x="1947043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-769150" y="-566445"/>
            <a:ext cx="4068508" cy="4114800"/>
          </a:xfrm>
          <a:custGeom>
            <a:avLst/>
            <a:gdLst/>
            <a:ahLst/>
            <a:cxnLst/>
            <a:rect l="l" t="t" r="r" b="b"/>
            <a:pathLst>
              <a:path w="4068508" h="4114800">
                <a:moveTo>
                  <a:pt x="0" y="0"/>
                </a:moveTo>
                <a:lnTo>
                  <a:pt x="4068508" y="0"/>
                </a:lnTo>
                <a:lnTo>
                  <a:pt x="406850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2669199" y="4424627"/>
            <a:ext cx="4045958" cy="5221071"/>
          </a:xfrm>
          <a:custGeom>
            <a:avLst/>
            <a:gdLst/>
            <a:ahLst/>
            <a:cxnLst/>
            <a:rect l="l" t="t" r="r" b="b"/>
            <a:pathLst>
              <a:path w="4045958" h="5221071">
                <a:moveTo>
                  <a:pt x="0" y="0"/>
                </a:moveTo>
                <a:lnTo>
                  <a:pt x="4045959" y="0"/>
                </a:lnTo>
                <a:lnTo>
                  <a:pt x="4045959" y="5221072"/>
                </a:lnTo>
                <a:lnTo>
                  <a:pt x="0" y="522107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402740" y="1445312"/>
            <a:ext cx="15482521" cy="36981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759"/>
              </a:lnSpc>
              <a:spcBef>
                <a:spcPct val="0"/>
              </a:spcBef>
            </a:pPr>
            <a:r>
              <a:rPr lang="en-US" sz="18045" b="1">
                <a:solidFill>
                  <a:srgbClr val="000000"/>
                </a:solidFill>
                <a:latin typeface="One Little Font Bold"/>
                <a:ea typeface="One Little Font Bold"/>
                <a:cs typeface="One Little Font Bold"/>
                <a:sym typeface="One Little Font Bold"/>
              </a:rPr>
              <a:t>在地就學首選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78601" y="5292379"/>
            <a:ext cx="16530798" cy="20510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599"/>
              </a:lnSpc>
              <a:spcBef>
                <a:spcPct val="0"/>
              </a:spcBef>
            </a:pPr>
            <a:r>
              <a:rPr lang="en-US" sz="9999" b="1">
                <a:solidFill>
                  <a:srgbClr val="F24300"/>
                </a:solidFill>
                <a:latin typeface="One Little Font Bold"/>
                <a:ea typeface="One Little Font Bold"/>
                <a:cs typeface="One Little Font Bold"/>
                <a:sym typeface="One Little Font Bold"/>
              </a:rPr>
              <a:t>教師用心 學生安心 家長放心</a:t>
            </a:r>
          </a:p>
        </p:txBody>
      </p:sp>
      <p:sp>
        <p:nvSpPr>
          <p:cNvPr id="9" name="Freeform 9"/>
          <p:cNvSpPr/>
          <p:nvPr/>
        </p:nvSpPr>
        <p:spPr>
          <a:xfrm>
            <a:off x="15091184" y="7259607"/>
            <a:ext cx="2113453" cy="3134955"/>
          </a:xfrm>
          <a:custGeom>
            <a:avLst/>
            <a:gdLst/>
            <a:ahLst/>
            <a:cxnLst/>
            <a:rect l="l" t="t" r="r" b="b"/>
            <a:pathLst>
              <a:path w="2113453" h="3134955">
                <a:moveTo>
                  <a:pt x="0" y="0"/>
                </a:moveTo>
                <a:lnTo>
                  <a:pt x="2113453" y="0"/>
                </a:lnTo>
                <a:lnTo>
                  <a:pt x="2113453" y="3134955"/>
                </a:lnTo>
                <a:lnTo>
                  <a:pt x="0" y="313495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2717422" y="7395713"/>
            <a:ext cx="2018061" cy="2862742"/>
          </a:xfrm>
          <a:custGeom>
            <a:avLst/>
            <a:gdLst/>
            <a:ahLst/>
            <a:cxnLst/>
            <a:rect l="l" t="t" r="r" b="b"/>
            <a:pathLst>
              <a:path w="2018061" h="2862742">
                <a:moveTo>
                  <a:pt x="0" y="0"/>
                </a:moveTo>
                <a:lnTo>
                  <a:pt x="2018061" y="0"/>
                </a:lnTo>
                <a:lnTo>
                  <a:pt x="2018061" y="2862742"/>
                </a:lnTo>
                <a:lnTo>
                  <a:pt x="0" y="2862742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57824" y="7723262"/>
            <a:ext cx="3752040" cy="4611024"/>
          </a:xfrm>
          <a:custGeom>
            <a:avLst/>
            <a:gdLst/>
            <a:ahLst/>
            <a:cxnLst/>
            <a:rect l="l" t="t" r="r" b="b"/>
            <a:pathLst>
              <a:path w="3752040" h="4611024">
                <a:moveTo>
                  <a:pt x="0" y="0"/>
                </a:moveTo>
                <a:lnTo>
                  <a:pt x="3752040" y="0"/>
                </a:lnTo>
                <a:lnTo>
                  <a:pt x="3752040" y="4611024"/>
                </a:lnTo>
                <a:lnTo>
                  <a:pt x="0" y="4611024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932570" y="7489564"/>
            <a:ext cx="2456377" cy="2864486"/>
          </a:xfrm>
          <a:custGeom>
            <a:avLst/>
            <a:gdLst/>
            <a:ahLst/>
            <a:cxnLst/>
            <a:rect l="l" t="t" r="r" b="b"/>
            <a:pathLst>
              <a:path w="2456377" h="2864486">
                <a:moveTo>
                  <a:pt x="0" y="0"/>
                </a:moveTo>
                <a:lnTo>
                  <a:pt x="2456377" y="0"/>
                </a:lnTo>
                <a:lnTo>
                  <a:pt x="2456377" y="2864486"/>
                </a:lnTo>
                <a:lnTo>
                  <a:pt x="0" y="2864486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-1373" r="-1373"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0" y="18288000"/>
                </a:moveTo>
                <a:lnTo>
                  <a:pt x="0" y="0"/>
                </a:lnTo>
                <a:lnTo>
                  <a:pt x="10287000" y="0"/>
                </a:lnTo>
                <a:lnTo>
                  <a:pt x="10287000" y="18288000"/>
                </a:lnTo>
                <a:lnTo>
                  <a:pt x="0" y="18288000"/>
                </a:lnTo>
                <a:close/>
              </a:path>
            </a:pathLst>
          </a:custGeom>
          <a:blipFill>
            <a:blip r:embed="rId2"/>
            <a:stretch>
              <a:fillRect l="-20777" r="-2077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2624698" y="-17466"/>
            <a:ext cx="13038604" cy="18827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5399"/>
              </a:lnSpc>
              <a:spcBef>
                <a:spcPct val="0"/>
              </a:spcBef>
            </a:pPr>
            <a:r>
              <a:rPr lang="en-US" sz="10999">
                <a:solidFill>
                  <a:srgbClr val="FF3131"/>
                </a:solidFill>
                <a:latin typeface="可画海报体"/>
                <a:ea typeface="可画海报体"/>
                <a:cs typeface="可画海报体"/>
                <a:sym typeface="可画海报体"/>
              </a:rPr>
              <a:t>環境優良 風氣良好</a:t>
            </a:r>
          </a:p>
        </p:txBody>
      </p:sp>
      <p:sp>
        <p:nvSpPr>
          <p:cNvPr id="4" name="Freeform 4"/>
          <p:cNvSpPr/>
          <p:nvPr/>
        </p:nvSpPr>
        <p:spPr>
          <a:xfrm>
            <a:off x="15665863" y="4756309"/>
            <a:ext cx="4558389" cy="5671401"/>
          </a:xfrm>
          <a:custGeom>
            <a:avLst/>
            <a:gdLst/>
            <a:ahLst/>
            <a:cxnLst/>
            <a:rect l="l" t="t" r="r" b="b"/>
            <a:pathLst>
              <a:path w="4558389" h="5671401">
                <a:moveTo>
                  <a:pt x="0" y="0"/>
                </a:moveTo>
                <a:lnTo>
                  <a:pt x="4558388" y="0"/>
                </a:lnTo>
                <a:lnTo>
                  <a:pt x="4558388" y="5671402"/>
                </a:lnTo>
                <a:lnTo>
                  <a:pt x="0" y="567140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1634593">
            <a:off x="-810742" y="57549"/>
            <a:ext cx="2491166" cy="3459953"/>
          </a:xfrm>
          <a:custGeom>
            <a:avLst/>
            <a:gdLst/>
            <a:ahLst/>
            <a:cxnLst/>
            <a:rect l="l" t="t" r="r" b="b"/>
            <a:pathLst>
              <a:path w="2491166" h="3459953">
                <a:moveTo>
                  <a:pt x="0" y="0"/>
                </a:moveTo>
                <a:lnTo>
                  <a:pt x="2491166" y="0"/>
                </a:lnTo>
                <a:lnTo>
                  <a:pt x="2491166" y="3459953"/>
                </a:lnTo>
                <a:lnTo>
                  <a:pt x="0" y="345995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2347531">
            <a:off x="41184" y="8011996"/>
            <a:ext cx="3378381" cy="4550009"/>
          </a:xfrm>
          <a:custGeom>
            <a:avLst/>
            <a:gdLst/>
            <a:ahLst/>
            <a:cxnLst/>
            <a:rect l="l" t="t" r="r" b="b"/>
            <a:pathLst>
              <a:path w="3378381" h="4550009">
                <a:moveTo>
                  <a:pt x="0" y="0"/>
                </a:moveTo>
                <a:lnTo>
                  <a:pt x="3378381" y="0"/>
                </a:lnTo>
                <a:lnTo>
                  <a:pt x="3378381" y="4550008"/>
                </a:lnTo>
                <a:lnTo>
                  <a:pt x="0" y="455000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24984" y="1813133"/>
            <a:ext cx="18288000" cy="73994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8000" b="1" dirty="0" err="1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校園寬敞，環境安全</a:t>
            </a:r>
            <a:r>
              <a:rPr lang="en-US" sz="8000" b="1" dirty="0" smtClean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。</a:t>
            </a:r>
          </a:p>
          <a:p>
            <a:pPr algn="ctr">
              <a:lnSpc>
                <a:spcPts val="8399"/>
              </a:lnSpc>
            </a:pPr>
            <a:endParaRPr lang="en-US" sz="8000" b="1" dirty="0" smtClean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8399"/>
              </a:lnSpc>
            </a:pPr>
            <a:endParaRPr lang="en-US" sz="8000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8399"/>
              </a:lnSpc>
            </a:pPr>
            <a:r>
              <a:rPr lang="en-US" sz="8000" b="1" dirty="0" err="1" smtClean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運動空間足夠</a:t>
            </a:r>
            <a:r>
              <a:rPr lang="en-US" sz="8000" b="1" dirty="0" smtClean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：</a:t>
            </a:r>
          </a:p>
          <a:p>
            <a:pPr algn="ctr">
              <a:lnSpc>
                <a:spcPts val="8399"/>
              </a:lnSpc>
            </a:pPr>
            <a:r>
              <a:rPr lang="en-US" sz="8000" b="1" dirty="0" err="1" smtClean="0">
                <a:solidFill>
                  <a:srgbClr val="F243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光電球場</a:t>
            </a:r>
            <a:r>
              <a:rPr lang="en-US" sz="8000" b="1" dirty="0" err="1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、</a:t>
            </a:r>
            <a:r>
              <a:rPr lang="en-US" sz="8000" b="1" dirty="0" err="1" smtClean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體育館</a:t>
            </a:r>
            <a:r>
              <a:rPr lang="zh-TW" altLang="en-US" sz="8000" b="1" dirty="0" smtClean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綜合球場</a:t>
            </a:r>
            <a:endParaRPr lang="en-US" sz="8000" b="1" dirty="0" smtClean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8399"/>
              </a:lnSpc>
            </a:pPr>
            <a:r>
              <a:rPr lang="en-US" sz="8000" b="1" dirty="0" err="1" smtClean="0">
                <a:solidFill>
                  <a:srgbClr val="F243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匹克球場</a:t>
            </a:r>
            <a:r>
              <a:rPr lang="en-US" sz="8000" b="1" dirty="0" err="1">
                <a:solidFill>
                  <a:srgbClr val="F243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、</a:t>
            </a:r>
            <a:r>
              <a:rPr lang="en-US" sz="8000" b="1" dirty="0" err="1" smtClean="0">
                <a:solidFill>
                  <a:srgbClr val="F243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桌球教室</a:t>
            </a:r>
            <a:endParaRPr lang="en-US" sz="8000" b="1" dirty="0" smtClean="0">
              <a:solidFill>
                <a:srgbClr val="F243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7279"/>
              </a:lnSpc>
            </a:pPr>
            <a:endParaRPr lang="en-US" sz="5999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0" y="18288000"/>
                </a:moveTo>
                <a:lnTo>
                  <a:pt x="0" y="0"/>
                </a:lnTo>
                <a:lnTo>
                  <a:pt x="10287000" y="0"/>
                </a:lnTo>
                <a:lnTo>
                  <a:pt x="10287000" y="18288000"/>
                </a:lnTo>
                <a:lnTo>
                  <a:pt x="0" y="18288000"/>
                </a:lnTo>
                <a:close/>
              </a:path>
            </a:pathLst>
          </a:custGeom>
          <a:blipFill>
            <a:blip r:embed="rId2"/>
            <a:stretch>
              <a:fillRect l="-20777" r="-2077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2624698" y="-17466"/>
            <a:ext cx="13038604" cy="18827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5399"/>
              </a:lnSpc>
              <a:spcBef>
                <a:spcPct val="0"/>
              </a:spcBef>
            </a:pPr>
            <a:r>
              <a:rPr lang="en-US" sz="10999">
                <a:solidFill>
                  <a:srgbClr val="FF3131"/>
                </a:solidFill>
                <a:latin typeface="可画海报体"/>
                <a:ea typeface="可画海报体"/>
                <a:cs typeface="可画海报体"/>
                <a:sym typeface="可画海报体"/>
              </a:rPr>
              <a:t>環境優良 風氣良好</a:t>
            </a:r>
          </a:p>
        </p:txBody>
      </p:sp>
      <p:sp>
        <p:nvSpPr>
          <p:cNvPr id="4" name="Freeform 4"/>
          <p:cNvSpPr/>
          <p:nvPr/>
        </p:nvSpPr>
        <p:spPr>
          <a:xfrm>
            <a:off x="15665863" y="4756309"/>
            <a:ext cx="4558389" cy="5671401"/>
          </a:xfrm>
          <a:custGeom>
            <a:avLst/>
            <a:gdLst/>
            <a:ahLst/>
            <a:cxnLst/>
            <a:rect l="l" t="t" r="r" b="b"/>
            <a:pathLst>
              <a:path w="4558389" h="5671401">
                <a:moveTo>
                  <a:pt x="0" y="0"/>
                </a:moveTo>
                <a:lnTo>
                  <a:pt x="4558388" y="0"/>
                </a:lnTo>
                <a:lnTo>
                  <a:pt x="4558388" y="5671402"/>
                </a:lnTo>
                <a:lnTo>
                  <a:pt x="0" y="567140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1634593">
            <a:off x="-810742" y="57549"/>
            <a:ext cx="2491166" cy="3459953"/>
          </a:xfrm>
          <a:custGeom>
            <a:avLst/>
            <a:gdLst/>
            <a:ahLst/>
            <a:cxnLst/>
            <a:rect l="l" t="t" r="r" b="b"/>
            <a:pathLst>
              <a:path w="2491166" h="3459953">
                <a:moveTo>
                  <a:pt x="0" y="0"/>
                </a:moveTo>
                <a:lnTo>
                  <a:pt x="2491166" y="0"/>
                </a:lnTo>
                <a:lnTo>
                  <a:pt x="2491166" y="3459953"/>
                </a:lnTo>
                <a:lnTo>
                  <a:pt x="0" y="345995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2347531">
            <a:off x="41184" y="8011996"/>
            <a:ext cx="3378381" cy="4550009"/>
          </a:xfrm>
          <a:custGeom>
            <a:avLst/>
            <a:gdLst/>
            <a:ahLst/>
            <a:cxnLst/>
            <a:rect l="l" t="t" r="r" b="b"/>
            <a:pathLst>
              <a:path w="3378381" h="4550009">
                <a:moveTo>
                  <a:pt x="0" y="0"/>
                </a:moveTo>
                <a:lnTo>
                  <a:pt x="3378381" y="0"/>
                </a:lnTo>
                <a:lnTo>
                  <a:pt x="3378381" y="4550008"/>
                </a:lnTo>
                <a:lnTo>
                  <a:pt x="0" y="455000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-17060" y="1437662"/>
            <a:ext cx="18288000" cy="84766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endParaRPr lang="en-US" sz="5999" b="1" dirty="0" smtClean="0">
              <a:solidFill>
                <a:srgbClr val="F243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8399"/>
              </a:lnSpc>
            </a:pPr>
            <a:r>
              <a:rPr lang="en-US" sz="8000" b="1" dirty="0" err="1" smtClean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專科教室</a:t>
            </a:r>
            <a:r>
              <a:rPr lang="zh-TW" altLang="en-US" sz="8000" b="1" dirty="0" smtClean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、正常</a:t>
            </a:r>
            <a:r>
              <a:rPr lang="zh-TW" altLang="en-US" sz="8000" b="1" dirty="0" smtClean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教學</a:t>
            </a:r>
            <a:r>
              <a:rPr lang="en-US" sz="8000" b="1" dirty="0" smtClean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：</a:t>
            </a:r>
          </a:p>
          <a:p>
            <a:pPr algn="ctr">
              <a:lnSpc>
                <a:spcPts val="8399"/>
              </a:lnSpc>
            </a:pPr>
            <a:r>
              <a:rPr lang="en-US" sz="8000" b="1" dirty="0" smtClean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圖書館（30</a:t>
            </a:r>
            <a:r>
              <a:rPr lang="en-US" sz="8000" b="1" dirty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本/1人）、</a:t>
            </a:r>
            <a:r>
              <a:rPr lang="en-US" sz="8000" b="1" dirty="0" err="1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靜思書軒、</a:t>
            </a:r>
            <a:r>
              <a:rPr lang="en-US" sz="8000" b="1" dirty="0" err="1" smtClean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閱覽室</a:t>
            </a:r>
            <a:endParaRPr lang="en-US" sz="8000" b="1" dirty="0" smtClean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8399"/>
              </a:lnSpc>
            </a:pPr>
            <a:r>
              <a:rPr lang="en-US" sz="8000" b="1" dirty="0" smtClean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電腦教室</a:t>
            </a:r>
            <a:r>
              <a:rPr lang="en-US" sz="8000" b="1" dirty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＊3 、實驗室5間</a:t>
            </a:r>
          </a:p>
          <a:p>
            <a:pPr algn="ctr">
              <a:lnSpc>
                <a:spcPts val="8399"/>
              </a:lnSpc>
            </a:pPr>
            <a:r>
              <a:rPr lang="en-US" sz="8000" b="1" dirty="0" err="1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英語情境教室、烹飪教室</a:t>
            </a:r>
            <a:r>
              <a:rPr lang="en-US" sz="8000" b="1" dirty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、  </a:t>
            </a:r>
            <a:r>
              <a:rPr lang="en-US" sz="8000" b="1" dirty="0" err="1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生科教室</a:t>
            </a:r>
            <a:r>
              <a:rPr lang="en-US" sz="8000" b="1" dirty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*3</a:t>
            </a:r>
          </a:p>
          <a:p>
            <a:pPr algn="ctr">
              <a:lnSpc>
                <a:spcPts val="8399"/>
              </a:lnSpc>
            </a:pPr>
            <a:r>
              <a:rPr lang="en-US" sz="8000" b="1" dirty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AR教室、ipad平板400台</a:t>
            </a:r>
          </a:p>
          <a:p>
            <a:pPr algn="ctr">
              <a:lnSpc>
                <a:spcPts val="7279"/>
              </a:lnSpc>
            </a:pPr>
            <a:endParaRPr lang="en-US" sz="5999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</p:txBody>
      </p:sp>
    </p:spTree>
    <p:extLst>
      <p:ext uri="{BB962C8B-B14F-4D97-AF65-F5344CB8AC3E}">
        <p14:creationId xmlns:p14="http://schemas.microsoft.com/office/powerpoint/2010/main" val="77275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0" y="18288000"/>
                </a:moveTo>
                <a:lnTo>
                  <a:pt x="0" y="0"/>
                </a:lnTo>
                <a:lnTo>
                  <a:pt x="10287000" y="0"/>
                </a:lnTo>
                <a:lnTo>
                  <a:pt x="10287000" y="18288000"/>
                </a:lnTo>
                <a:lnTo>
                  <a:pt x="0" y="18288000"/>
                </a:lnTo>
                <a:close/>
              </a:path>
            </a:pathLst>
          </a:custGeom>
          <a:blipFill>
            <a:blip r:embed="rId2"/>
            <a:stretch>
              <a:fillRect l="-20777" r="-2077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2624698" y="-17466"/>
            <a:ext cx="13038604" cy="18827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5399"/>
              </a:lnSpc>
              <a:spcBef>
                <a:spcPct val="0"/>
              </a:spcBef>
            </a:pPr>
            <a:r>
              <a:rPr lang="en-US" sz="10999" dirty="0" err="1">
                <a:solidFill>
                  <a:srgbClr val="FF3131"/>
                </a:solidFill>
                <a:latin typeface="可画海报体"/>
                <a:ea typeface="可画海报体"/>
                <a:cs typeface="可画海报体"/>
                <a:sym typeface="可画海报体"/>
              </a:rPr>
              <a:t>環境優良</a:t>
            </a:r>
            <a:r>
              <a:rPr lang="en-US" sz="10999" dirty="0">
                <a:solidFill>
                  <a:srgbClr val="FF3131"/>
                </a:solidFill>
                <a:latin typeface="可画海报体"/>
                <a:ea typeface="可画海报体"/>
                <a:cs typeface="可画海报体"/>
                <a:sym typeface="可画海报体"/>
              </a:rPr>
              <a:t> </a:t>
            </a:r>
            <a:r>
              <a:rPr lang="en-US" sz="10999" dirty="0" err="1">
                <a:solidFill>
                  <a:srgbClr val="FF3131"/>
                </a:solidFill>
                <a:latin typeface="可画海报体"/>
                <a:ea typeface="可画海报体"/>
                <a:cs typeface="可画海报体"/>
                <a:sym typeface="可画海报体"/>
              </a:rPr>
              <a:t>風氣良好</a:t>
            </a:r>
            <a:endParaRPr lang="en-US" sz="10999" dirty="0">
              <a:solidFill>
                <a:srgbClr val="FF3131"/>
              </a:solidFill>
              <a:latin typeface="可画海报体"/>
              <a:ea typeface="可画海报体"/>
              <a:cs typeface="可画海报体"/>
              <a:sym typeface="可画海报体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15665863" y="4756309"/>
            <a:ext cx="4558389" cy="5671401"/>
          </a:xfrm>
          <a:custGeom>
            <a:avLst/>
            <a:gdLst/>
            <a:ahLst/>
            <a:cxnLst/>
            <a:rect l="l" t="t" r="r" b="b"/>
            <a:pathLst>
              <a:path w="4558389" h="5671401">
                <a:moveTo>
                  <a:pt x="0" y="0"/>
                </a:moveTo>
                <a:lnTo>
                  <a:pt x="4558388" y="0"/>
                </a:lnTo>
                <a:lnTo>
                  <a:pt x="4558388" y="5671402"/>
                </a:lnTo>
                <a:lnTo>
                  <a:pt x="0" y="567140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1634593">
            <a:off x="-810742" y="57549"/>
            <a:ext cx="2491166" cy="3459953"/>
          </a:xfrm>
          <a:custGeom>
            <a:avLst/>
            <a:gdLst/>
            <a:ahLst/>
            <a:cxnLst/>
            <a:rect l="l" t="t" r="r" b="b"/>
            <a:pathLst>
              <a:path w="2491166" h="3459953">
                <a:moveTo>
                  <a:pt x="0" y="0"/>
                </a:moveTo>
                <a:lnTo>
                  <a:pt x="2491166" y="0"/>
                </a:lnTo>
                <a:lnTo>
                  <a:pt x="2491166" y="3459953"/>
                </a:lnTo>
                <a:lnTo>
                  <a:pt x="0" y="345995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2347531">
            <a:off x="41184" y="8011996"/>
            <a:ext cx="3378381" cy="4550009"/>
          </a:xfrm>
          <a:custGeom>
            <a:avLst/>
            <a:gdLst/>
            <a:ahLst/>
            <a:cxnLst/>
            <a:rect l="l" t="t" r="r" b="b"/>
            <a:pathLst>
              <a:path w="3378381" h="4550009">
                <a:moveTo>
                  <a:pt x="0" y="0"/>
                </a:moveTo>
                <a:lnTo>
                  <a:pt x="3378381" y="0"/>
                </a:lnTo>
                <a:lnTo>
                  <a:pt x="3378381" y="4550008"/>
                </a:lnTo>
                <a:lnTo>
                  <a:pt x="0" y="455000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497260" y="1933949"/>
            <a:ext cx="15293479" cy="81176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199"/>
              </a:lnSpc>
            </a:pPr>
            <a:r>
              <a:rPr lang="en-US" sz="7999" b="1" dirty="0" err="1" smtClean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設備升級</a:t>
            </a:r>
            <a:endParaRPr lang="en-US" sz="7999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11199"/>
              </a:lnSpc>
            </a:pPr>
            <a:endParaRPr lang="en-US" sz="7999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11199"/>
              </a:lnSpc>
            </a:pPr>
            <a:r>
              <a:rPr lang="en-US" sz="7999" b="1" dirty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全新整建的</a:t>
            </a:r>
            <a:r>
              <a:rPr lang="en-US" sz="7999" b="1" dirty="0">
                <a:solidFill>
                  <a:srgbClr val="FF3131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廁所</a:t>
            </a:r>
            <a:r>
              <a:rPr lang="en-US" sz="7999" b="1" dirty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達3分之2</a:t>
            </a:r>
          </a:p>
          <a:p>
            <a:pPr algn="ctr">
              <a:lnSpc>
                <a:spcPts val="11199"/>
              </a:lnSpc>
            </a:pPr>
            <a:r>
              <a:rPr lang="en-US" sz="7999" b="1" dirty="0" err="1">
                <a:solidFill>
                  <a:srgbClr val="FF3131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課桌椅</a:t>
            </a:r>
            <a:r>
              <a:rPr lang="en-US" sz="7999" b="1" dirty="0" err="1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全面更新</a:t>
            </a:r>
            <a:endParaRPr lang="en-US" sz="7999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11199"/>
              </a:lnSpc>
            </a:pPr>
            <a:r>
              <a:rPr lang="en-US" sz="7999" b="1" dirty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115年6月完成</a:t>
            </a:r>
            <a:r>
              <a:rPr lang="en-US" sz="7999" b="1" dirty="0">
                <a:solidFill>
                  <a:srgbClr val="FF3131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操場跑道</a:t>
            </a:r>
            <a:r>
              <a:rPr lang="en-US" sz="7999" b="1" dirty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整建工程</a:t>
            </a:r>
          </a:p>
          <a:p>
            <a:pPr algn="ctr">
              <a:lnSpc>
                <a:spcPts val="7279"/>
              </a:lnSpc>
            </a:pPr>
            <a:endParaRPr lang="en-US" sz="7999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</p:txBody>
      </p:sp>
      <p:sp>
        <p:nvSpPr>
          <p:cNvPr id="8" name="文字方塊 7"/>
          <p:cNvSpPr txBox="1"/>
          <p:nvPr/>
        </p:nvSpPr>
        <p:spPr>
          <a:xfrm>
            <a:off x="15663302" y="201930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6000" dirty="0" smtClean="0"/>
              <a:t>6</a:t>
            </a:r>
            <a:endParaRPr lang="zh-TW" altLang="en-US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0" y="18288000"/>
                </a:moveTo>
                <a:lnTo>
                  <a:pt x="0" y="0"/>
                </a:lnTo>
                <a:lnTo>
                  <a:pt x="10287000" y="0"/>
                </a:lnTo>
                <a:lnTo>
                  <a:pt x="10287000" y="18288000"/>
                </a:lnTo>
                <a:lnTo>
                  <a:pt x="0" y="18288000"/>
                </a:lnTo>
                <a:close/>
              </a:path>
            </a:pathLst>
          </a:custGeom>
          <a:blipFill>
            <a:blip r:embed="rId2"/>
            <a:stretch>
              <a:fillRect l="-20777" r="-2077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2624698" y="-17466"/>
            <a:ext cx="13038604" cy="18827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5399"/>
              </a:lnSpc>
              <a:spcBef>
                <a:spcPct val="0"/>
              </a:spcBef>
            </a:pPr>
            <a:r>
              <a:rPr lang="en-US" sz="10999">
                <a:solidFill>
                  <a:srgbClr val="FF3131"/>
                </a:solidFill>
                <a:latin typeface="可画海报体"/>
                <a:ea typeface="可画海报体"/>
                <a:cs typeface="可画海报体"/>
                <a:sym typeface="可画海报体"/>
              </a:rPr>
              <a:t>環境優良 風氣良好</a:t>
            </a:r>
          </a:p>
        </p:txBody>
      </p:sp>
      <p:sp>
        <p:nvSpPr>
          <p:cNvPr id="4" name="Freeform 4"/>
          <p:cNvSpPr/>
          <p:nvPr/>
        </p:nvSpPr>
        <p:spPr>
          <a:xfrm>
            <a:off x="15665863" y="4756309"/>
            <a:ext cx="4558389" cy="5671401"/>
          </a:xfrm>
          <a:custGeom>
            <a:avLst/>
            <a:gdLst/>
            <a:ahLst/>
            <a:cxnLst/>
            <a:rect l="l" t="t" r="r" b="b"/>
            <a:pathLst>
              <a:path w="4558389" h="5671401">
                <a:moveTo>
                  <a:pt x="0" y="0"/>
                </a:moveTo>
                <a:lnTo>
                  <a:pt x="4558388" y="0"/>
                </a:lnTo>
                <a:lnTo>
                  <a:pt x="4558388" y="5671402"/>
                </a:lnTo>
                <a:lnTo>
                  <a:pt x="0" y="567140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1634593">
            <a:off x="-810742" y="57549"/>
            <a:ext cx="2491166" cy="3459953"/>
          </a:xfrm>
          <a:custGeom>
            <a:avLst/>
            <a:gdLst/>
            <a:ahLst/>
            <a:cxnLst/>
            <a:rect l="l" t="t" r="r" b="b"/>
            <a:pathLst>
              <a:path w="2491166" h="3459953">
                <a:moveTo>
                  <a:pt x="0" y="0"/>
                </a:moveTo>
                <a:lnTo>
                  <a:pt x="2491166" y="0"/>
                </a:lnTo>
                <a:lnTo>
                  <a:pt x="2491166" y="3459953"/>
                </a:lnTo>
                <a:lnTo>
                  <a:pt x="0" y="345995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2347531">
            <a:off x="41184" y="8011996"/>
            <a:ext cx="3378381" cy="4550009"/>
          </a:xfrm>
          <a:custGeom>
            <a:avLst/>
            <a:gdLst/>
            <a:ahLst/>
            <a:cxnLst/>
            <a:rect l="l" t="t" r="r" b="b"/>
            <a:pathLst>
              <a:path w="3378381" h="4550009">
                <a:moveTo>
                  <a:pt x="0" y="0"/>
                </a:moveTo>
                <a:lnTo>
                  <a:pt x="3378381" y="0"/>
                </a:lnTo>
                <a:lnTo>
                  <a:pt x="3378381" y="4550008"/>
                </a:lnTo>
                <a:lnTo>
                  <a:pt x="0" y="455000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2352921" y="2640216"/>
            <a:ext cx="13766404" cy="66813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199"/>
              </a:lnSpc>
            </a:pPr>
            <a:r>
              <a:rPr lang="en-US" sz="7999" b="1" dirty="0" err="1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吃的不煩惱</a:t>
            </a:r>
            <a:r>
              <a:rPr lang="en-US" sz="7999" b="1" dirty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：</a:t>
            </a:r>
          </a:p>
          <a:p>
            <a:pPr algn="ctr">
              <a:lnSpc>
                <a:spcPts val="11199"/>
              </a:lnSpc>
            </a:pPr>
            <a:r>
              <a:rPr lang="zh-TW" altLang="en-US" sz="7999" b="1" dirty="0" smtClean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三家廠商</a:t>
            </a:r>
            <a:r>
              <a:rPr lang="en-US" sz="7999" b="1" dirty="0" err="1" smtClean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自己選</a:t>
            </a:r>
            <a:endParaRPr lang="en-US" sz="7999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11199"/>
              </a:lnSpc>
            </a:pPr>
            <a:r>
              <a:rPr lang="en-US" sz="7999" b="1" dirty="0" err="1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喝的也安心</a:t>
            </a:r>
            <a:endParaRPr lang="en-US" sz="7999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11199"/>
              </a:lnSpc>
            </a:pPr>
            <a:r>
              <a:rPr lang="en-US" sz="7999" b="1" dirty="0" err="1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福利社補充體力好所在</a:t>
            </a:r>
            <a:endParaRPr lang="en-US" sz="7999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7279"/>
              </a:lnSpc>
            </a:pPr>
            <a:endParaRPr lang="en-US" sz="7999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</p:txBody>
      </p:sp>
      <p:sp>
        <p:nvSpPr>
          <p:cNvPr id="9" name="文字方塊 8"/>
          <p:cNvSpPr txBox="1"/>
          <p:nvPr/>
        </p:nvSpPr>
        <p:spPr>
          <a:xfrm>
            <a:off x="2209800" y="598170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6000" dirty="0" smtClean="0"/>
              <a:t>3</a:t>
            </a:r>
            <a:endParaRPr lang="zh-TW" altLang="en-US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0" y="18288000"/>
                </a:moveTo>
                <a:lnTo>
                  <a:pt x="0" y="0"/>
                </a:lnTo>
                <a:lnTo>
                  <a:pt x="10287000" y="0"/>
                </a:lnTo>
                <a:lnTo>
                  <a:pt x="10287000" y="18288000"/>
                </a:lnTo>
                <a:lnTo>
                  <a:pt x="0" y="18288000"/>
                </a:lnTo>
                <a:close/>
              </a:path>
            </a:pathLst>
          </a:custGeom>
          <a:blipFill>
            <a:blip r:embed="rId2"/>
            <a:stretch>
              <a:fillRect l="-20777" r="-2077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2624698" y="-17466"/>
            <a:ext cx="13038604" cy="18827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5399"/>
              </a:lnSpc>
              <a:spcBef>
                <a:spcPct val="0"/>
              </a:spcBef>
            </a:pPr>
            <a:r>
              <a:rPr lang="en-US" sz="10999">
                <a:solidFill>
                  <a:srgbClr val="FF3131"/>
                </a:solidFill>
                <a:latin typeface="可画海报体"/>
                <a:ea typeface="可画海报体"/>
                <a:cs typeface="可画海报体"/>
                <a:sym typeface="可画海报体"/>
              </a:rPr>
              <a:t>選擇明正 品質保證</a:t>
            </a:r>
          </a:p>
        </p:txBody>
      </p:sp>
      <p:sp>
        <p:nvSpPr>
          <p:cNvPr id="4" name="Freeform 4"/>
          <p:cNvSpPr/>
          <p:nvPr/>
        </p:nvSpPr>
        <p:spPr>
          <a:xfrm>
            <a:off x="15665863" y="4756309"/>
            <a:ext cx="4558389" cy="5671401"/>
          </a:xfrm>
          <a:custGeom>
            <a:avLst/>
            <a:gdLst/>
            <a:ahLst/>
            <a:cxnLst/>
            <a:rect l="l" t="t" r="r" b="b"/>
            <a:pathLst>
              <a:path w="4558389" h="5671401">
                <a:moveTo>
                  <a:pt x="0" y="0"/>
                </a:moveTo>
                <a:lnTo>
                  <a:pt x="4558388" y="0"/>
                </a:lnTo>
                <a:lnTo>
                  <a:pt x="4558388" y="5671402"/>
                </a:lnTo>
                <a:lnTo>
                  <a:pt x="0" y="567140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1634593">
            <a:off x="-810742" y="57549"/>
            <a:ext cx="2491166" cy="3459953"/>
          </a:xfrm>
          <a:custGeom>
            <a:avLst/>
            <a:gdLst/>
            <a:ahLst/>
            <a:cxnLst/>
            <a:rect l="l" t="t" r="r" b="b"/>
            <a:pathLst>
              <a:path w="2491166" h="3459953">
                <a:moveTo>
                  <a:pt x="0" y="0"/>
                </a:moveTo>
                <a:lnTo>
                  <a:pt x="2491166" y="0"/>
                </a:lnTo>
                <a:lnTo>
                  <a:pt x="2491166" y="3459953"/>
                </a:lnTo>
                <a:lnTo>
                  <a:pt x="0" y="345995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2347531">
            <a:off x="41184" y="8011996"/>
            <a:ext cx="3378381" cy="4550009"/>
          </a:xfrm>
          <a:custGeom>
            <a:avLst/>
            <a:gdLst/>
            <a:ahLst/>
            <a:cxnLst/>
            <a:rect l="l" t="t" r="r" b="b"/>
            <a:pathLst>
              <a:path w="3378381" h="4550009">
                <a:moveTo>
                  <a:pt x="0" y="0"/>
                </a:moveTo>
                <a:lnTo>
                  <a:pt x="3378381" y="0"/>
                </a:lnTo>
                <a:lnTo>
                  <a:pt x="3378381" y="4550008"/>
                </a:lnTo>
                <a:lnTo>
                  <a:pt x="0" y="455000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-1567494" y="2557523"/>
            <a:ext cx="21422988" cy="88074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301"/>
              </a:lnSpc>
            </a:pPr>
            <a:r>
              <a:rPr lang="en-US" sz="8786" b="1" dirty="0" err="1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正向輔導管教</a:t>
            </a:r>
            <a:r>
              <a:rPr lang="en-US" sz="8786" b="1" dirty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   </a:t>
            </a:r>
            <a:r>
              <a:rPr lang="en-US" sz="8786" b="1" dirty="0" err="1">
                <a:solidFill>
                  <a:srgbClr val="FFBB2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友善</a:t>
            </a:r>
            <a:r>
              <a:rPr lang="en-US" sz="8786" b="1" dirty="0" err="1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校園</a:t>
            </a:r>
            <a:endParaRPr lang="en-US" sz="8786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12301"/>
              </a:lnSpc>
            </a:pPr>
            <a:r>
              <a:rPr lang="en-US" sz="8786" b="1" dirty="0" err="1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學習有競爭力</a:t>
            </a:r>
            <a:r>
              <a:rPr lang="en-US" sz="8786" b="1" dirty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   </a:t>
            </a:r>
            <a:r>
              <a:rPr lang="en-US" sz="8786" b="1" dirty="0" err="1">
                <a:solidFill>
                  <a:srgbClr val="F243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人脈</a:t>
            </a:r>
            <a:r>
              <a:rPr lang="en-US" sz="8786" b="1" dirty="0" err="1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資源</a:t>
            </a:r>
            <a:endParaRPr lang="en-US" sz="8786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12301"/>
              </a:lnSpc>
            </a:pPr>
            <a:r>
              <a:rPr lang="en-US" sz="8786" b="1" dirty="0" err="1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社區機能多元</a:t>
            </a:r>
            <a:r>
              <a:rPr lang="en-US" sz="8786" b="1" dirty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   </a:t>
            </a:r>
            <a:r>
              <a:rPr lang="en-US" sz="8786" b="1" dirty="0" err="1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就學</a:t>
            </a:r>
            <a:r>
              <a:rPr lang="en-US" sz="8786" b="1" dirty="0" err="1">
                <a:solidFill>
                  <a:srgbClr val="004AAD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便利</a:t>
            </a:r>
            <a:endParaRPr lang="en-US" sz="8786" b="1" dirty="0">
              <a:solidFill>
                <a:srgbClr val="004AAD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12301"/>
              </a:lnSpc>
            </a:pPr>
            <a:r>
              <a:rPr lang="en-US" sz="8786" b="1" dirty="0" err="1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參與各項比賽</a:t>
            </a:r>
            <a:r>
              <a:rPr lang="en-US" sz="8786" b="1" dirty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   </a:t>
            </a:r>
            <a:r>
              <a:rPr lang="en-US" sz="8786" b="1" dirty="0" err="1">
                <a:solidFill>
                  <a:srgbClr val="6F141E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舞台</a:t>
            </a:r>
            <a:r>
              <a:rPr lang="en-US" sz="8786" b="1" dirty="0" err="1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展現</a:t>
            </a:r>
            <a:endParaRPr lang="en-US" sz="8786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12301"/>
              </a:lnSpc>
            </a:pPr>
            <a:endParaRPr lang="en-US" sz="8786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7996"/>
              </a:lnSpc>
            </a:pPr>
            <a:endParaRPr lang="en-US" sz="8786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D6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629364"/>
            <a:ext cx="16479863" cy="9028272"/>
            <a:chOff x="0" y="0"/>
            <a:chExt cx="4340376" cy="237781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340375" cy="2377816"/>
            </a:xfrm>
            <a:custGeom>
              <a:avLst/>
              <a:gdLst/>
              <a:ahLst/>
              <a:cxnLst/>
              <a:rect l="l" t="t" r="r" b="b"/>
              <a:pathLst>
                <a:path w="4340375" h="2377816">
                  <a:moveTo>
                    <a:pt x="23959" y="0"/>
                  </a:moveTo>
                  <a:lnTo>
                    <a:pt x="4316417" y="0"/>
                  </a:lnTo>
                  <a:cubicBezTo>
                    <a:pt x="4329649" y="0"/>
                    <a:pt x="4340375" y="10727"/>
                    <a:pt x="4340375" y="23959"/>
                  </a:cubicBezTo>
                  <a:lnTo>
                    <a:pt x="4340375" y="2353858"/>
                  </a:lnTo>
                  <a:cubicBezTo>
                    <a:pt x="4340375" y="2360212"/>
                    <a:pt x="4337851" y="2366306"/>
                    <a:pt x="4333358" y="2370799"/>
                  </a:cubicBezTo>
                  <a:cubicBezTo>
                    <a:pt x="4328865" y="2375292"/>
                    <a:pt x="4322771" y="2377816"/>
                    <a:pt x="4316417" y="2377816"/>
                  </a:cubicBezTo>
                  <a:lnTo>
                    <a:pt x="23959" y="2377816"/>
                  </a:lnTo>
                  <a:cubicBezTo>
                    <a:pt x="10727" y="2377816"/>
                    <a:pt x="0" y="2367090"/>
                    <a:pt x="0" y="2353858"/>
                  </a:cubicBezTo>
                  <a:lnTo>
                    <a:pt x="0" y="23959"/>
                  </a:lnTo>
                  <a:cubicBezTo>
                    <a:pt x="0" y="10727"/>
                    <a:pt x="10727" y="0"/>
                    <a:pt x="23959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4340376" cy="24540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761172" y="8632691"/>
            <a:ext cx="10917172" cy="2758654"/>
            <a:chOff x="0" y="0"/>
            <a:chExt cx="4166870" cy="105292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168140" cy="1052924"/>
            </a:xfrm>
            <a:custGeom>
              <a:avLst/>
              <a:gdLst/>
              <a:ahLst/>
              <a:cxnLst/>
              <a:rect l="l" t="t" r="r" b="b"/>
              <a:pathLst>
                <a:path w="4168140" h="1052924">
                  <a:moveTo>
                    <a:pt x="4166870" y="193040"/>
                  </a:moveTo>
                  <a:cubicBezTo>
                    <a:pt x="4084320" y="137160"/>
                    <a:pt x="3983990" y="105410"/>
                    <a:pt x="3876040" y="105410"/>
                  </a:cubicBezTo>
                  <a:cubicBezTo>
                    <a:pt x="3717290" y="105410"/>
                    <a:pt x="3575050" y="176530"/>
                    <a:pt x="3478530" y="287020"/>
                  </a:cubicBezTo>
                  <a:cubicBezTo>
                    <a:pt x="3409950" y="254000"/>
                    <a:pt x="3332480" y="234950"/>
                    <a:pt x="3251200" y="234950"/>
                  </a:cubicBezTo>
                  <a:cubicBezTo>
                    <a:pt x="3186430" y="234950"/>
                    <a:pt x="3124200" y="246380"/>
                    <a:pt x="3067050" y="267970"/>
                  </a:cubicBezTo>
                  <a:cubicBezTo>
                    <a:pt x="2971800" y="137160"/>
                    <a:pt x="2816860" y="52070"/>
                    <a:pt x="2642870" y="52070"/>
                  </a:cubicBezTo>
                  <a:cubicBezTo>
                    <a:pt x="2470150" y="52070"/>
                    <a:pt x="2316480" y="135890"/>
                    <a:pt x="2221230" y="264160"/>
                  </a:cubicBezTo>
                  <a:cubicBezTo>
                    <a:pt x="2125980" y="165100"/>
                    <a:pt x="1992630" y="104140"/>
                    <a:pt x="1844040" y="104140"/>
                  </a:cubicBezTo>
                  <a:cubicBezTo>
                    <a:pt x="1727200" y="104140"/>
                    <a:pt x="1619250" y="142240"/>
                    <a:pt x="1531620" y="207010"/>
                  </a:cubicBezTo>
                  <a:cubicBezTo>
                    <a:pt x="1426210" y="81280"/>
                    <a:pt x="1262380" y="0"/>
                    <a:pt x="1079500" y="0"/>
                  </a:cubicBezTo>
                  <a:lnTo>
                    <a:pt x="1064260" y="0"/>
                  </a:lnTo>
                  <a:lnTo>
                    <a:pt x="1049020" y="0"/>
                  </a:lnTo>
                  <a:cubicBezTo>
                    <a:pt x="905510" y="0"/>
                    <a:pt x="774700" y="58420"/>
                    <a:pt x="679450" y="151130"/>
                  </a:cubicBezTo>
                  <a:cubicBezTo>
                    <a:pt x="665480" y="162560"/>
                    <a:pt x="652780" y="175260"/>
                    <a:pt x="641350" y="189230"/>
                  </a:cubicBezTo>
                  <a:cubicBezTo>
                    <a:pt x="603250" y="180340"/>
                    <a:pt x="563880" y="176530"/>
                    <a:pt x="524510" y="176530"/>
                  </a:cubicBezTo>
                  <a:cubicBezTo>
                    <a:pt x="412750" y="176530"/>
                    <a:pt x="309880" y="212090"/>
                    <a:pt x="224790" y="271780"/>
                  </a:cubicBezTo>
                  <a:cubicBezTo>
                    <a:pt x="168910" y="193040"/>
                    <a:pt x="91440" y="132080"/>
                    <a:pt x="1270" y="93980"/>
                  </a:cubicBezTo>
                  <a:lnTo>
                    <a:pt x="1270" y="440690"/>
                  </a:lnTo>
                  <a:lnTo>
                    <a:pt x="0" y="440690"/>
                  </a:lnTo>
                  <a:lnTo>
                    <a:pt x="0" y="1052924"/>
                  </a:lnTo>
                  <a:lnTo>
                    <a:pt x="4166870" y="1052924"/>
                  </a:lnTo>
                  <a:lnTo>
                    <a:pt x="4166870" y="441960"/>
                  </a:lnTo>
                  <a:lnTo>
                    <a:pt x="4168140" y="441960"/>
                  </a:lnTo>
                  <a:lnTo>
                    <a:pt x="4166870" y="193040"/>
                  </a:lnTo>
                  <a:close/>
                </a:path>
              </a:pathLst>
            </a:custGeom>
            <a:solidFill>
              <a:srgbClr val="EDD6D3"/>
            </a:solidFill>
          </p:spPr>
        </p:sp>
      </p:grpSp>
      <p:grpSp>
        <p:nvGrpSpPr>
          <p:cNvPr id="7" name="Group 7"/>
          <p:cNvGrpSpPr/>
          <p:nvPr/>
        </p:nvGrpSpPr>
        <p:grpSpPr>
          <a:xfrm>
            <a:off x="-393992" y="8632691"/>
            <a:ext cx="10917172" cy="2758654"/>
            <a:chOff x="0" y="0"/>
            <a:chExt cx="4166870" cy="1052924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168140" cy="1052924"/>
            </a:xfrm>
            <a:custGeom>
              <a:avLst/>
              <a:gdLst/>
              <a:ahLst/>
              <a:cxnLst/>
              <a:rect l="l" t="t" r="r" b="b"/>
              <a:pathLst>
                <a:path w="4168140" h="1052924">
                  <a:moveTo>
                    <a:pt x="4166870" y="193040"/>
                  </a:moveTo>
                  <a:cubicBezTo>
                    <a:pt x="4084320" y="137160"/>
                    <a:pt x="3983990" y="105410"/>
                    <a:pt x="3876040" y="105410"/>
                  </a:cubicBezTo>
                  <a:cubicBezTo>
                    <a:pt x="3717290" y="105410"/>
                    <a:pt x="3575050" y="176530"/>
                    <a:pt x="3478530" y="287020"/>
                  </a:cubicBezTo>
                  <a:cubicBezTo>
                    <a:pt x="3409950" y="254000"/>
                    <a:pt x="3332480" y="234950"/>
                    <a:pt x="3251200" y="234950"/>
                  </a:cubicBezTo>
                  <a:cubicBezTo>
                    <a:pt x="3186430" y="234950"/>
                    <a:pt x="3124200" y="246380"/>
                    <a:pt x="3067050" y="267970"/>
                  </a:cubicBezTo>
                  <a:cubicBezTo>
                    <a:pt x="2971800" y="137160"/>
                    <a:pt x="2816860" y="52070"/>
                    <a:pt x="2642870" y="52070"/>
                  </a:cubicBezTo>
                  <a:cubicBezTo>
                    <a:pt x="2470150" y="52070"/>
                    <a:pt x="2316480" y="135890"/>
                    <a:pt x="2221230" y="264160"/>
                  </a:cubicBezTo>
                  <a:cubicBezTo>
                    <a:pt x="2125980" y="165100"/>
                    <a:pt x="1992630" y="104140"/>
                    <a:pt x="1844040" y="104140"/>
                  </a:cubicBezTo>
                  <a:cubicBezTo>
                    <a:pt x="1727200" y="104140"/>
                    <a:pt x="1619250" y="142240"/>
                    <a:pt x="1531620" y="207010"/>
                  </a:cubicBezTo>
                  <a:cubicBezTo>
                    <a:pt x="1426210" y="81280"/>
                    <a:pt x="1262380" y="0"/>
                    <a:pt x="1079500" y="0"/>
                  </a:cubicBezTo>
                  <a:lnTo>
                    <a:pt x="1064260" y="0"/>
                  </a:lnTo>
                  <a:lnTo>
                    <a:pt x="1049020" y="0"/>
                  </a:lnTo>
                  <a:cubicBezTo>
                    <a:pt x="905510" y="0"/>
                    <a:pt x="774700" y="58420"/>
                    <a:pt x="679450" y="151130"/>
                  </a:cubicBezTo>
                  <a:cubicBezTo>
                    <a:pt x="665480" y="162560"/>
                    <a:pt x="652780" y="175260"/>
                    <a:pt x="641350" y="189230"/>
                  </a:cubicBezTo>
                  <a:cubicBezTo>
                    <a:pt x="603250" y="180340"/>
                    <a:pt x="563880" y="176530"/>
                    <a:pt x="524510" y="176530"/>
                  </a:cubicBezTo>
                  <a:cubicBezTo>
                    <a:pt x="412750" y="176530"/>
                    <a:pt x="309880" y="212090"/>
                    <a:pt x="224790" y="271780"/>
                  </a:cubicBezTo>
                  <a:cubicBezTo>
                    <a:pt x="168910" y="193040"/>
                    <a:pt x="91440" y="132080"/>
                    <a:pt x="1270" y="93980"/>
                  </a:cubicBezTo>
                  <a:lnTo>
                    <a:pt x="1270" y="440690"/>
                  </a:lnTo>
                  <a:lnTo>
                    <a:pt x="0" y="440690"/>
                  </a:lnTo>
                  <a:lnTo>
                    <a:pt x="0" y="1052924"/>
                  </a:lnTo>
                  <a:lnTo>
                    <a:pt x="4166870" y="1052924"/>
                  </a:lnTo>
                  <a:lnTo>
                    <a:pt x="4166870" y="441960"/>
                  </a:lnTo>
                  <a:lnTo>
                    <a:pt x="4168140" y="441960"/>
                  </a:lnTo>
                  <a:lnTo>
                    <a:pt x="4166870" y="193040"/>
                  </a:lnTo>
                  <a:close/>
                </a:path>
              </a:pathLst>
            </a:custGeom>
            <a:solidFill>
              <a:srgbClr val="EDD6D3"/>
            </a:solidFill>
          </p:spPr>
        </p:sp>
      </p:grpSp>
      <p:sp>
        <p:nvSpPr>
          <p:cNvPr id="9" name="Freeform 9"/>
          <p:cNvSpPr/>
          <p:nvPr/>
        </p:nvSpPr>
        <p:spPr>
          <a:xfrm flipH="1">
            <a:off x="14042968" y="5982866"/>
            <a:ext cx="5673764" cy="4801423"/>
          </a:xfrm>
          <a:custGeom>
            <a:avLst/>
            <a:gdLst/>
            <a:ahLst/>
            <a:cxnLst/>
            <a:rect l="l" t="t" r="r" b="b"/>
            <a:pathLst>
              <a:path w="5673764" h="4801423">
                <a:moveTo>
                  <a:pt x="5673764" y="0"/>
                </a:moveTo>
                <a:lnTo>
                  <a:pt x="0" y="0"/>
                </a:lnTo>
                <a:lnTo>
                  <a:pt x="0" y="4801422"/>
                </a:lnTo>
                <a:lnTo>
                  <a:pt x="5673764" y="4801422"/>
                </a:lnTo>
                <a:lnTo>
                  <a:pt x="5673764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1657654" y="1208961"/>
            <a:ext cx="16207035" cy="3838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499"/>
              </a:lnSpc>
            </a:pPr>
            <a:r>
              <a:rPr lang="en-US" sz="7499" spc="74">
                <a:solidFill>
                  <a:srgbClr val="8C52FF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科技玩家</a:t>
            </a:r>
            <a:r>
              <a:rPr lang="en-US" sz="7499" spc="74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：科技長廊、機器人、雷切3D</a:t>
            </a:r>
          </a:p>
          <a:p>
            <a:pPr algn="l">
              <a:lnSpc>
                <a:spcPts val="10499"/>
              </a:lnSpc>
            </a:pPr>
            <a:r>
              <a:rPr lang="en-US" sz="7499">
                <a:solidFill>
                  <a:srgbClr val="DD5B45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社團課程</a:t>
            </a:r>
            <a:r>
              <a:rPr lang="en-US" sz="7499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：有專長去比賽、無專長快樂學</a:t>
            </a:r>
          </a:p>
          <a:p>
            <a:pPr algn="l">
              <a:lnSpc>
                <a:spcPts val="8400"/>
              </a:lnSpc>
            </a:pPr>
            <a:endParaRPr lang="en-US" sz="7499">
              <a:solidFill>
                <a:srgbClr val="000000"/>
              </a:solidFill>
              <a:latin typeface="可画甜心体"/>
              <a:ea typeface="可画甜心体"/>
              <a:cs typeface="可画甜心体"/>
              <a:sym typeface="可画甜心体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657654" y="4256961"/>
            <a:ext cx="13885790" cy="5400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499"/>
              </a:lnSpc>
              <a:spcBef>
                <a:spcPct val="0"/>
              </a:spcBef>
            </a:pPr>
            <a:r>
              <a:rPr lang="en-US" sz="7499">
                <a:solidFill>
                  <a:srgbClr val="B2D36F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多元活動</a:t>
            </a:r>
            <a:r>
              <a:rPr lang="en-US" sz="7499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：模範生、才藝表演、班際球賽、童軍露營、歌唱比賽......</a:t>
            </a:r>
          </a:p>
          <a:p>
            <a:pPr algn="l">
              <a:lnSpc>
                <a:spcPts val="10499"/>
              </a:lnSpc>
              <a:spcBef>
                <a:spcPct val="0"/>
              </a:spcBef>
            </a:pPr>
            <a:r>
              <a:rPr lang="en-US" sz="7499">
                <a:solidFill>
                  <a:srgbClr val="FF3131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職涯探究</a:t>
            </a:r>
            <a:r>
              <a:rPr lang="en-US" sz="7499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：九年級與屏工、民生、屏榮科設課程</a:t>
            </a:r>
          </a:p>
        </p:txBody>
      </p:sp>
      <p:sp>
        <p:nvSpPr>
          <p:cNvPr id="12" name="文字方塊 11"/>
          <p:cNvSpPr txBox="1"/>
          <p:nvPr/>
        </p:nvSpPr>
        <p:spPr>
          <a:xfrm>
            <a:off x="16397987" y="6134100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6000" dirty="0" smtClean="0"/>
              <a:t>11</a:t>
            </a:r>
            <a:endParaRPr lang="zh-TW" altLang="en-US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3734" y="-9341"/>
            <a:ext cx="18484134" cy="6621219"/>
            <a:chOff x="0" y="0"/>
            <a:chExt cx="6186311" cy="22397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86311" cy="2239770"/>
            </a:xfrm>
            <a:custGeom>
              <a:avLst/>
              <a:gdLst/>
              <a:ahLst/>
              <a:cxnLst/>
              <a:rect l="l" t="t" r="r" b="b"/>
              <a:pathLst>
                <a:path w="6186311" h="2239770">
                  <a:moveTo>
                    <a:pt x="0" y="0"/>
                  </a:moveTo>
                  <a:lnTo>
                    <a:pt x="6186311" y="0"/>
                  </a:lnTo>
                  <a:lnTo>
                    <a:pt x="6186311" y="2239770"/>
                  </a:lnTo>
                  <a:lnTo>
                    <a:pt x="0" y="2239770"/>
                  </a:lnTo>
                  <a:close/>
                </a:path>
              </a:pathLst>
            </a:custGeom>
            <a:solidFill>
              <a:srgbClr val="ECE4DB"/>
            </a:solidFill>
          </p:spPr>
        </p:sp>
      </p:grpSp>
      <p:sp>
        <p:nvSpPr>
          <p:cNvPr id="4" name="TextBox 4"/>
          <p:cNvSpPr txBox="1"/>
          <p:nvPr/>
        </p:nvSpPr>
        <p:spPr>
          <a:xfrm>
            <a:off x="653924" y="1069951"/>
            <a:ext cx="14050641" cy="46808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0"/>
              </a:lnSpc>
            </a:pPr>
            <a:r>
              <a:rPr lang="zh-TW" altLang="en-US" sz="5000" b="1" dirty="0" smtClean="0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*</a:t>
            </a:r>
            <a:r>
              <a:rPr lang="en-US" sz="5000" b="1" dirty="0" err="1" smtClean="0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體育類</a:t>
            </a:r>
            <a:r>
              <a:rPr lang="en-US" sz="5000" b="1" dirty="0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：</a:t>
            </a:r>
          </a:p>
          <a:p>
            <a:pPr algn="l">
              <a:lnSpc>
                <a:spcPts val="7000"/>
              </a:lnSpc>
            </a:pPr>
            <a:r>
              <a:rPr lang="en-US" sz="5000" b="1" dirty="0" err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民俗體育、籃球、羽球、桌球、排球、樂樂棒球、街舞、</a:t>
            </a:r>
            <a:r>
              <a:rPr lang="en-US" sz="5000" b="1" dirty="0" err="1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匹克球</a:t>
            </a:r>
            <a:endParaRPr lang="en-US" sz="5000" b="1" dirty="0">
              <a:solidFill>
                <a:srgbClr val="FF3131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  <a:p>
            <a:pPr algn="l">
              <a:lnSpc>
                <a:spcPts val="7000"/>
              </a:lnSpc>
            </a:pPr>
            <a:r>
              <a:rPr lang="zh-TW" altLang="en-US" sz="5000" b="1" dirty="0" smtClean="0">
                <a:solidFill>
                  <a:srgbClr val="F243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*</a:t>
            </a:r>
            <a:r>
              <a:rPr lang="en-US" sz="5000" b="1" dirty="0" err="1" smtClean="0">
                <a:solidFill>
                  <a:srgbClr val="F243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藝術類</a:t>
            </a:r>
            <a:r>
              <a:rPr lang="en-US" sz="5000" b="1" dirty="0" err="1">
                <a:solidFill>
                  <a:srgbClr val="F243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：</a:t>
            </a:r>
            <a:r>
              <a:rPr lang="en-US" sz="5000" b="1" dirty="0" err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弦樂團、美術</a:t>
            </a:r>
            <a:endParaRPr lang="en-US" sz="5000" b="1" dirty="0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  <a:p>
            <a:pPr algn="l">
              <a:lnSpc>
                <a:spcPts val="9355"/>
              </a:lnSpc>
            </a:pPr>
            <a:endParaRPr lang="en-US" sz="5000" b="1" dirty="0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10509789" y="121459"/>
            <a:ext cx="1999455" cy="1628636"/>
            <a:chOff x="0" y="0"/>
            <a:chExt cx="6350025" cy="63500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350026" cy="6350000"/>
            </a:xfrm>
            <a:custGeom>
              <a:avLst/>
              <a:gdLst/>
              <a:ahLst/>
              <a:cxnLst/>
              <a:rect l="l" t="t" r="r" b="b"/>
              <a:pathLst>
                <a:path w="6350026" h="6350000">
                  <a:moveTo>
                    <a:pt x="0" y="0"/>
                  </a:moveTo>
                  <a:lnTo>
                    <a:pt x="6350026" y="0"/>
                  </a:lnTo>
                  <a:lnTo>
                    <a:pt x="6350026" y="6350000"/>
                  </a:lnTo>
                  <a:lnTo>
                    <a:pt x="0" y="6350000"/>
                  </a:lnTo>
                  <a:close/>
                </a:path>
              </a:pathLst>
            </a:custGeom>
            <a:blipFill>
              <a:blip r:embed="rId4"/>
              <a:stretch>
                <a:fillRect l="-31466" r="-31466"/>
              </a:stretch>
            </a:blipFill>
          </p:spPr>
        </p:sp>
      </p:grpSp>
      <p:sp>
        <p:nvSpPr>
          <p:cNvPr id="7" name="TextBox 7"/>
          <p:cNvSpPr txBox="1"/>
          <p:nvPr/>
        </p:nvSpPr>
        <p:spPr>
          <a:xfrm>
            <a:off x="5706666" y="171427"/>
            <a:ext cx="5198249" cy="1543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2599"/>
              </a:lnSpc>
            </a:pPr>
            <a:r>
              <a:rPr lang="en-US" sz="9000" b="1">
                <a:solidFill>
                  <a:srgbClr val="FF3131"/>
                </a:solidFill>
                <a:latin typeface="Afrah Bold"/>
                <a:ea typeface="Afrah Bold"/>
                <a:cs typeface="Afrah Bold"/>
                <a:sym typeface="Afrah Bold"/>
              </a:rPr>
              <a:t>多元社團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3410802" y="135825"/>
            <a:ext cx="2149157" cy="1832622"/>
            <a:chOff x="0" y="0"/>
            <a:chExt cx="6350025" cy="63500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350026" cy="6350000"/>
            </a:xfrm>
            <a:custGeom>
              <a:avLst/>
              <a:gdLst/>
              <a:ahLst/>
              <a:cxnLst/>
              <a:rect l="l" t="t" r="r" b="b"/>
              <a:pathLst>
                <a:path w="6350026" h="6350000">
                  <a:moveTo>
                    <a:pt x="0" y="0"/>
                  </a:moveTo>
                  <a:lnTo>
                    <a:pt x="6350026" y="0"/>
                  </a:lnTo>
                  <a:lnTo>
                    <a:pt x="6350026" y="6350000"/>
                  </a:lnTo>
                  <a:lnTo>
                    <a:pt x="0" y="6350000"/>
                  </a:lnTo>
                  <a:close/>
                </a:path>
              </a:pathLst>
            </a:custGeom>
            <a:blipFill>
              <a:blip r:embed="rId5"/>
              <a:stretch>
                <a:fillRect t="-16681" b="-16681"/>
              </a:stretch>
            </a:blipFill>
          </p:spPr>
        </p:sp>
      </p:grpSp>
      <p:sp>
        <p:nvSpPr>
          <p:cNvPr id="12" name="TextBox 12"/>
          <p:cNvSpPr txBox="1"/>
          <p:nvPr/>
        </p:nvSpPr>
        <p:spPr>
          <a:xfrm>
            <a:off x="653924" y="4911952"/>
            <a:ext cx="12811026" cy="2693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0"/>
              </a:lnSpc>
              <a:spcBef>
                <a:spcPct val="0"/>
              </a:spcBef>
            </a:pPr>
            <a:r>
              <a:rPr lang="zh-TW" altLang="en-US" sz="5000" b="1" dirty="0" smtClean="0">
                <a:solidFill>
                  <a:srgbClr val="004AAD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*</a:t>
            </a:r>
            <a:r>
              <a:rPr lang="en-US" sz="5000" b="1" dirty="0" err="1" smtClean="0">
                <a:solidFill>
                  <a:srgbClr val="004AAD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科技類</a:t>
            </a:r>
            <a:r>
              <a:rPr lang="en-US" sz="5000" b="1" dirty="0">
                <a:solidFill>
                  <a:srgbClr val="004AAD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：</a:t>
            </a:r>
          </a:p>
          <a:p>
            <a:pPr algn="l">
              <a:lnSpc>
                <a:spcPts val="7000"/>
              </a:lnSpc>
              <a:spcBef>
                <a:spcPct val="0"/>
              </a:spcBef>
            </a:pPr>
            <a:r>
              <a:rPr lang="en-US" sz="5000" b="1" dirty="0" err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音樂影片剪輯、貓咪社（scratch</a:t>
            </a:r>
            <a:r>
              <a:rPr lang="en-US" sz="5000" b="1" dirty="0" smtClean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）</a:t>
            </a:r>
          </a:p>
          <a:p>
            <a:pPr algn="l">
              <a:lnSpc>
                <a:spcPts val="7000"/>
              </a:lnSpc>
              <a:spcBef>
                <a:spcPct val="0"/>
              </a:spcBef>
            </a:pPr>
            <a:r>
              <a:rPr lang="en-US" sz="5000" b="1" dirty="0" err="1" smtClean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社交媒體影片創作</a:t>
            </a:r>
            <a:endParaRPr lang="en-US" sz="5000" b="1" dirty="0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653924" y="7689771"/>
            <a:ext cx="12945624" cy="1795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0"/>
              </a:lnSpc>
              <a:spcBef>
                <a:spcPct val="0"/>
              </a:spcBef>
            </a:pPr>
            <a:r>
              <a:rPr lang="zh-TW" altLang="en-US" sz="5000" b="1" dirty="0" smtClean="0">
                <a:solidFill>
                  <a:srgbClr val="B2D36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*</a:t>
            </a:r>
            <a:r>
              <a:rPr lang="en-US" sz="5000" b="1" dirty="0" err="1" smtClean="0">
                <a:solidFill>
                  <a:srgbClr val="B2D36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學術類</a:t>
            </a:r>
            <a:r>
              <a:rPr lang="en-US" sz="5000" b="1" dirty="0" err="1">
                <a:solidFill>
                  <a:srgbClr val="B2D36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：</a:t>
            </a:r>
            <a:r>
              <a:rPr lang="en-US" sz="5000" b="1" dirty="0" err="1" smtClean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科學社、</a:t>
            </a:r>
            <a:r>
              <a:rPr lang="en-US" sz="5000" b="1" dirty="0" err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英語、日語</a:t>
            </a:r>
            <a:r>
              <a:rPr lang="en-US" sz="5000" b="1" dirty="0" err="1" smtClean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、韓語</a:t>
            </a:r>
            <a:endParaRPr lang="en-US" sz="5000" b="1" dirty="0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  <a:p>
            <a:pPr algn="l">
              <a:lnSpc>
                <a:spcPts val="7000"/>
              </a:lnSpc>
              <a:spcBef>
                <a:spcPct val="0"/>
              </a:spcBef>
            </a:pPr>
            <a:r>
              <a:rPr lang="zh-TW" altLang="en-US" sz="5000" b="1" dirty="0" smtClean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*</a:t>
            </a:r>
            <a:r>
              <a:rPr lang="en-US" sz="5000" b="1" dirty="0" err="1" smtClean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其他類</a:t>
            </a:r>
            <a:r>
              <a:rPr lang="en-US" sz="5000" b="1" dirty="0" err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：桌遊、串珠</a:t>
            </a:r>
            <a:endParaRPr lang="en-US" sz="5000" b="1" dirty="0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pic>
        <p:nvPicPr>
          <p:cNvPr id="14" name="MCJH社團介紹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59423" y="2868137"/>
            <a:ext cx="7807341" cy="4527471"/>
          </a:xfrm>
          <a:prstGeom prst="rect">
            <a:avLst/>
          </a:prstGeom>
        </p:spPr>
      </p:pic>
      <p:sp>
        <p:nvSpPr>
          <p:cNvPr id="15" name="矩形 14"/>
          <p:cNvSpPr/>
          <p:nvPr/>
        </p:nvSpPr>
        <p:spPr>
          <a:xfrm>
            <a:off x="11353800" y="8785078"/>
            <a:ext cx="6340197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9600" b="1" dirty="0" err="1">
                <a:solidFill>
                  <a:srgbClr val="000000"/>
                </a:solidFill>
                <a:latin typeface="Afrah Bold"/>
                <a:ea typeface="Afrah Bold"/>
                <a:cs typeface="Afrah Bold"/>
                <a:sym typeface="Afrah Bold"/>
              </a:rPr>
              <a:t>社團免甄選</a:t>
            </a:r>
            <a:endParaRPr lang="zh-TW" altLang="en-US" dirty="0"/>
          </a:p>
        </p:txBody>
      </p:sp>
      <p:sp>
        <p:nvSpPr>
          <p:cNvPr id="10" name="文字方塊 9"/>
          <p:cNvSpPr txBox="1"/>
          <p:nvPr/>
        </p:nvSpPr>
        <p:spPr>
          <a:xfrm>
            <a:off x="16078200" y="1069951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6000" dirty="0" smtClean="0"/>
              <a:t>14</a:t>
            </a:r>
            <a:endParaRPr lang="zh-TW" altLang="en-US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4810393" cy="10287000"/>
            <a:chOff x="0" y="0"/>
            <a:chExt cx="1627219" cy="3479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27219" cy="3479800"/>
            </a:xfrm>
            <a:custGeom>
              <a:avLst/>
              <a:gdLst/>
              <a:ahLst/>
              <a:cxnLst/>
              <a:rect l="l" t="t" r="r" b="b"/>
              <a:pathLst>
                <a:path w="1627219" h="3479800">
                  <a:moveTo>
                    <a:pt x="0" y="0"/>
                  </a:moveTo>
                  <a:lnTo>
                    <a:pt x="1627219" y="0"/>
                  </a:lnTo>
                  <a:lnTo>
                    <a:pt x="1627219" y="3479800"/>
                  </a:lnTo>
                  <a:lnTo>
                    <a:pt x="0" y="3479800"/>
                  </a:lnTo>
                  <a:close/>
                </a:path>
              </a:pathLst>
            </a:custGeom>
            <a:solidFill>
              <a:srgbClr val="ECE4DB"/>
            </a:solidFill>
          </p:spPr>
        </p:sp>
      </p:grpSp>
      <p:sp>
        <p:nvSpPr>
          <p:cNvPr id="4" name="AutoShape 4"/>
          <p:cNvSpPr/>
          <p:nvPr/>
        </p:nvSpPr>
        <p:spPr>
          <a:xfrm flipV="1">
            <a:off x="1700231" y="1052512"/>
            <a:ext cx="15559069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AutoShape 5"/>
          <p:cNvSpPr/>
          <p:nvPr/>
        </p:nvSpPr>
        <p:spPr>
          <a:xfrm>
            <a:off x="1700231" y="9231733"/>
            <a:ext cx="15559069" cy="2754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" name="AutoShape 6"/>
          <p:cNvSpPr/>
          <p:nvPr/>
        </p:nvSpPr>
        <p:spPr>
          <a:xfrm>
            <a:off x="1700231" y="1052512"/>
            <a:ext cx="0" cy="822960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7" name="AutoShape 7"/>
          <p:cNvSpPr/>
          <p:nvPr/>
        </p:nvSpPr>
        <p:spPr>
          <a:xfrm rot="5400000">
            <a:off x="13145877" y="5118310"/>
            <a:ext cx="8179221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TextBox 8"/>
          <p:cNvSpPr txBox="1"/>
          <p:nvPr/>
        </p:nvSpPr>
        <p:spPr>
          <a:xfrm>
            <a:off x="1208002" y="2590461"/>
            <a:ext cx="16051298" cy="6771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943100" lvl="1" indent="-971550" algn="l">
              <a:lnSpc>
                <a:spcPts val="14400"/>
              </a:lnSpc>
              <a:buFont typeface="Arial"/>
              <a:buChar char="•"/>
            </a:pPr>
            <a:r>
              <a:rPr lang="en-US" sz="9000" b="1" spc="-179" dirty="0" err="1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不須考試</a:t>
            </a:r>
            <a:endParaRPr lang="en-US" sz="9000" b="1" spc="-179" dirty="0">
              <a:solidFill>
                <a:srgbClr val="FF3131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  <a:p>
            <a:pPr marL="1727205" lvl="1" indent="-863603" algn="l">
              <a:lnSpc>
                <a:spcPts val="12800"/>
              </a:lnSpc>
              <a:buFont typeface="Arial"/>
              <a:buChar char="•"/>
            </a:pPr>
            <a:r>
              <a:rPr lang="en-US" sz="8000" b="1" spc="-160" dirty="0" err="1" smtClean="0">
                <a:solidFill>
                  <a:srgbClr val="4C2318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屏東縣最強團隊</a:t>
            </a:r>
            <a:r>
              <a:rPr lang="zh-TW" altLang="en-US" sz="8000" b="1" spc="-160" dirty="0" smtClean="0">
                <a:solidFill>
                  <a:srgbClr val="4C2318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比賽經驗豐富、成績優異</a:t>
            </a:r>
            <a:endParaRPr lang="en-US" sz="8000" b="1" spc="-160" dirty="0">
              <a:solidFill>
                <a:srgbClr val="4C2318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  <a:p>
            <a:pPr marL="1727205" lvl="1" indent="-863603" algn="l">
              <a:lnSpc>
                <a:spcPts val="12800"/>
              </a:lnSpc>
              <a:buFont typeface="Arial"/>
              <a:buChar char="•"/>
            </a:pPr>
            <a:r>
              <a:rPr lang="en-US" sz="8000" b="1" spc="-160" dirty="0" err="1">
                <a:solidFill>
                  <a:srgbClr val="4C2318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逕洽科技中心、廖勇祥老師報名</a:t>
            </a:r>
            <a:endParaRPr lang="en-US" sz="8000" b="1" spc="-160" dirty="0">
              <a:solidFill>
                <a:srgbClr val="4C2318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735613" y="1359760"/>
            <a:ext cx="12493193" cy="17081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999"/>
              </a:lnSpc>
            </a:pPr>
            <a:r>
              <a:rPr lang="en-US" sz="9999" b="1" dirty="0" err="1">
                <a:solidFill>
                  <a:srgbClr val="3A291E"/>
                </a:solidFill>
                <a:latin typeface="Afrah Bold"/>
                <a:ea typeface="Afrah Bold"/>
                <a:cs typeface="Afrah Bold"/>
                <a:sym typeface="Afrah Bold"/>
              </a:rPr>
              <a:t>程式機器人、AI團隊</a:t>
            </a:r>
            <a:endParaRPr lang="en-US" sz="9999" b="1" dirty="0">
              <a:solidFill>
                <a:srgbClr val="3A291E"/>
              </a:solidFill>
              <a:latin typeface="Afrah Bold"/>
              <a:ea typeface="Afrah Bold"/>
              <a:cs typeface="Afrah Bold"/>
              <a:sym typeface="Afrah Bold"/>
            </a:endParaRPr>
          </a:p>
        </p:txBody>
      </p:sp>
      <p:sp>
        <p:nvSpPr>
          <p:cNvPr id="10" name="文字方塊 9"/>
          <p:cNvSpPr txBox="1"/>
          <p:nvPr/>
        </p:nvSpPr>
        <p:spPr>
          <a:xfrm>
            <a:off x="11963400" y="3390900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6000" dirty="0" smtClean="0"/>
              <a:t>12</a:t>
            </a:r>
            <a:endParaRPr lang="zh-TW" altLang="en-US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546129" y="0"/>
            <a:ext cx="7741871" cy="10287000"/>
            <a:chOff x="0" y="0"/>
            <a:chExt cx="2618855" cy="3479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618855" cy="3479800"/>
            </a:xfrm>
            <a:custGeom>
              <a:avLst/>
              <a:gdLst/>
              <a:ahLst/>
              <a:cxnLst/>
              <a:rect l="l" t="t" r="r" b="b"/>
              <a:pathLst>
                <a:path w="2618855" h="3479800">
                  <a:moveTo>
                    <a:pt x="0" y="0"/>
                  </a:moveTo>
                  <a:lnTo>
                    <a:pt x="2618855" y="0"/>
                  </a:lnTo>
                  <a:lnTo>
                    <a:pt x="2618855" y="3479800"/>
                  </a:lnTo>
                  <a:lnTo>
                    <a:pt x="0" y="3479800"/>
                  </a:lnTo>
                  <a:close/>
                </a:path>
              </a:pathLst>
            </a:custGeom>
            <a:solidFill>
              <a:srgbClr val="ECE4DB"/>
            </a:solidFill>
          </p:spPr>
        </p:sp>
      </p:grpSp>
      <p:sp>
        <p:nvSpPr>
          <p:cNvPr id="4" name="AutoShape 4"/>
          <p:cNvSpPr/>
          <p:nvPr/>
        </p:nvSpPr>
        <p:spPr>
          <a:xfrm>
            <a:off x="1028700" y="1028700"/>
            <a:ext cx="14554181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AutoShape 5"/>
          <p:cNvSpPr/>
          <p:nvPr/>
        </p:nvSpPr>
        <p:spPr>
          <a:xfrm>
            <a:off x="1004887" y="8382325"/>
            <a:ext cx="14554181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" name="AutoShape 6"/>
          <p:cNvSpPr/>
          <p:nvPr/>
        </p:nvSpPr>
        <p:spPr>
          <a:xfrm>
            <a:off x="1052512" y="1028700"/>
            <a:ext cx="23813" cy="7353625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7" name="AutoShape 7"/>
          <p:cNvSpPr/>
          <p:nvPr/>
        </p:nvSpPr>
        <p:spPr>
          <a:xfrm rot="5400000">
            <a:off x="12597804" y="3989965"/>
            <a:ext cx="5922530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TextBox 8"/>
          <p:cNvSpPr txBox="1"/>
          <p:nvPr/>
        </p:nvSpPr>
        <p:spPr>
          <a:xfrm>
            <a:off x="1453019" y="1344930"/>
            <a:ext cx="10158265" cy="74161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9180"/>
              </a:lnSpc>
            </a:pPr>
            <a:r>
              <a:rPr lang="en-US" sz="60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就讀本校之新生</a:t>
            </a:r>
          </a:p>
          <a:p>
            <a:pPr algn="just">
              <a:lnSpc>
                <a:spcPts val="9180"/>
              </a:lnSpc>
            </a:pPr>
            <a:r>
              <a:rPr lang="en-US" sz="6000" b="1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開學後</a:t>
            </a:r>
            <a:r>
              <a:rPr lang="en-US" sz="60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發報名表</a:t>
            </a:r>
          </a:p>
          <a:p>
            <a:pPr algn="just">
              <a:lnSpc>
                <a:spcPts val="9180"/>
              </a:lnSpc>
            </a:pPr>
            <a:r>
              <a:rPr lang="en-US" sz="60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進行聽力、閱讀測驗</a:t>
            </a:r>
          </a:p>
          <a:p>
            <a:pPr algn="just">
              <a:lnSpc>
                <a:spcPts val="9180"/>
              </a:lnSpc>
            </a:pPr>
            <a:r>
              <a:rPr lang="en-US" sz="60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每週五早修、週四社團上課</a:t>
            </a:r>
          </a:p>
          <a:p>
            <a:pPr algn="just">
              <a:lnSpc>
                <a:spcPts val="9180"/>
              </a:lnSpc>
            </a:pPr>
            <a:r>
              <a:rPr lang="en-US" sz="60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參與各項英語課程及活動</a:t>
            </a:r>
          </a:p>
          <a:p>
            <a:pPr algn="just">
              <a:lnSpc>
                <a:spcPts val="9180"/>
              </a:lnSpc>
            </a:pPr>
            <a:r>
              <a:rPr lang="en-US" sz="60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加強英語說、寫能力</a:t>
            </a:r>
          </a:p>
          <a:p>
            <a:pPr algn="just">
              <a:lnSpc>
                <a:spcPts val="3359"/>
              </a:lnSpc>
            </a:pPr>
            <a:endParaRPr lang="en-US" sz="6000" b="1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9" name="Freeform 9"/>
          <p:cNvSpPr/>
          <p:nvPr/>
        </p:nvSpPr>
        <p:spPr>
          <a:xfrm>
            <a:off x="10763613" y="4114800"/>
            <a:ext cx="7306902" cy="5480177"/>
          </a:xfrm>
          <a:custGeom>
            <a:avLst/>
            <a:gdLst/>
            <a:ahLst/>
            <a:cxnLst/>
            <a:rect l="l" t="t" r="r" b="b"/>
            <a:pathLst>
              <a:path w="7306902" h="5480177">
                <a:moveTo>
                  <a:pt x="0" y="0"/>
                </a:moveTo>
                <a:lnTo>
                  <a:pt x="7306903" y="0"/>
                </a:lnTo>
                <a:lnTo>
                  <a:pt x="7306903" y="5480177"/>
                </a:lnTo>
                <a:lnTo>
                  <a:pt x="0" y="548017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1752426" y="2089675"/>
            <a:ext cx="5329276" cy="2025125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5522573" y="103187"/>
            <a:ext cx="8894492" cy="17081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3999"/>
              </a:lnSpc>
            </a:pPr>
            <a:r>
              <a:rPr lang="en-US" sz="9999" b="1" dirty="0" err="1">
                <a:solidFill>
                  <a:srgbClr val="4C2318"/>
                </a:solidFill>
                <a:latin typeface="Afrah Bold"/>
                <a:ea typeface="Afrah Bold"/>
                <a:cs typeface="Afrah Bold"/>
                <a:sym typeface="Afrah Bold"/>
              </a:rPr>
              <a:t>英語社團班</a:t>
            </a:r>
            <a:endParaRPr lang="en-US" sz="9999" b="1" dirty="0">
              <a:solidFill>
                <a:srgbClr val="4C2318"/>
              </a:solidFill>
              <a:latin typeface="Afrah Bold"/>
              <a:ea typeface="Afrah Bold"/>
              <a:cs typeface="Afrah Bold"/>
              <a:sym typeface="Afrah Bold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31230" y="-40489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4666" b="-14666"/>
            </a:stretch>
          </a:blipFill>
        </p:spPr>
      </p:sp>
      <p:sp>
        <p:nvSpPr>
          <p:cNvPr id="3" name="Freeform 3"/>
          <p:cNvSpPr/>
          <p:nvPr/>
        </p:nvSpPr>
        <p:spPr>
          <a:xfrm rot="-1190242" flipH="1">
            <a:off x="16585976" y="-648666"/>
            <a:ext cx="1947043" cy="1927573"/>
          </a:xfrm>
          <a:custGeom>
            <a:avLst/>
            <a:gdLst/>
            <a:ahLst/>
            <a:cxnLst/>
            <a:rect l="l" t="t" r="r" b="b"/>
            <a:pathLst>
              <a:path w="1947043" h="1927573">
                <a:moveTo>
                  <a:pt x="1947043" y="0"/>
                </a:moveTo>
                <a:lnTo>
                  <a:pt x="0" y="0"/>
                </a:lnTo>
                <a:lnTo>
                  <a:pt x="0" y="1927573"/>
                </a:lnTo>
                <a:lnTo>
                  <a:pt x="1947043" y="1927573"/>
                </a:lnTo>
                <a:lnTo>
                  <a:pt x="1947043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4139426" flipH="1">
            <a:off x="-662744" y="-440852"/>
            <a:ext cx="1947043" cy="1927573"/>
          </a:xfrm>
          <a:custGeom>
            <a:avLst/>
            <a:gdLst/>
            <a:ahLst/>
            <a:cxnLst/>
            <a:rect l="l" t="t" r="r" b="b"/>
            <a:pathLst>
              <a:path w="1947043" h="1927573">
                <a:moveTo>
                  <a:pt x="1947043" y="0"/>
                </a:moveTo>
                <a:lnTo>
                  <a:pt x="0" y="0"/>
                </a:lnTo>
                <a:lnTo>
                  <a:pt x="0" y="1927573"/>
                </a:lnTo>
                <a:lnTo>
                  <a:pt x="1947043" y="1927573"/>
                </a:lnTo>
                <a:lnTo>
                  <a:pt x="1947043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-769150" y="-566445"/>
            <a:ext cx="4068508" cy="4114800"/>
          </a:xfrm>
          <a:custGeom>
            <a:avLst/>
            <a:gdLst/>
            <a:ahLst/>
            <a:cxnLst/>
            <a:rect l="l" t="t" r="r" b="b"/>
            <a:pathLst>
              <a:path w="4068508" h="4114800">
                <a:moveTo>
                  <a:pt x="0" y="0"/>
                </a:moveTo>
                <a:lnTo>
                  <a:pt x="4068508" y="0"/>
                </a:lnTo>
                <a:lnTo>
                  <a:pt x="406850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2669199" y="4424627"/>
            <a:ext cx="4045958" cy="5221071"/>
          </a:xfrm>
          <a:custGeom>
            <a:avLst/>
            <a:gdLst/>
            <a:ahLst/>
            <a:cxnLst/>
            <a:rect l="l" t="t" r="r" b="b"/>
            <a:pathLst>
              <a:path w="4045958" h="5221071">
                <a:moveTo>
                  <a:pt x="0" y="0"/>
                </a:moveTo>
                <a:lnTo>
                  <a:pt x="4045959" y="0"/>
                </a:lnTo>
                <a:lnTo>
                  <a:pt x="4045959" y="5221072"/>
                </a:lnTo>
                <a:lnTo>
                  <a:pt x="0" y="522107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232637" y="-149833"/>
            <a:ext cx="15482521" cy="36981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759"/>
              </a:lnSpc>
              <a:spcBef>
                <a:spcPct val="0"/>
              </a:spcBef>
            </a:pPr>
            <a:r>
              <a:rPr lang="en-US" sz="18045" b="1">
                <a:solidFill>
                  <a:srgbClr val="000000"/>
                </a:solidFill>
                <a:latin typeface="One Little Font Bold"/>
                <a:ea typeface="One Little Font Bold"/>
                <a:cs typeface="One Little Font Bold"/>
                <a:sym typeface="One Little Font Bold"/>
              </a:rPr>
              <a:t>會考優異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10778" y="3477033"/>
            <a:ext cx="10185545" cy="2470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120"/>
              </a:lnSpc>
              <a:spcBef>
                <a:spcPct val="0"/>
              </a:spcBef>
            </a:pPr>
            <a:r>
              <a:rPr lang="en-US" altLang="zh-TW" sz="12000" b="1" dirty="0" err="1">
                <a:solidFill>
                  <a:srgbClr val="F24300"/>
                </a:solidFill>
                <a:latin typeface="One Little Font Bold"/>
                <a:ea typeface="One Little Font Bold"/>
                <a:cs typeface="One Little Font Bold"/>
                <a:sym typeface="One Little Font Bold"/>
              </a:rPr>
              <a:t>科展全縣第一</a:t>
            </a:r>
            <a:endParaRPr lang="en-US" altLang="zh-TW" sz="12000" b="1" dirty="0">
              <a:solidFill>
                <a:srgbClr val="F24300"/>
              </a:solidFill>
              <a:latin typeface="One Little Font Bold"/>
              <a:ea typeface="One Little Font Bold"/>
              <a:cs typeface="One Little Font Bold"/>
              <a:sym typeface="One Little Font Bold"/>
            </a:endParaRPr>
          </a:p>
        </p:txBody>
      </p:sp>
      <p:sp>
        <p:nvSpPr>
          <p:cNvPr id="9" name="Freeform 9"/>
          <p:cNvSpPr/>
          <p:nvPr/>
        </p:nvSpPr>
        <p:spPr>
          <a:xfrm>
            <a:off x="15091184" y="7259607"/>
            <a:ext cx="2113453" cy="3134955"/>
          </a:xfrm>
          <a:custGeom>
            <a:avLst/>
            <a:gdLst/>
            <a:ahLst/>
            <a:cxnLst/>
            <a:rect l="l" t="t" r="r" b="b"/>
            <a:pathLst>
              <a:path w="2113453" h="3134955">
                <a:moveTo>
                  <a:pt x="0" y="0"/>
                </a:moveTo>
                <a:lnTo>
                  <a:pt x="2113453" y="0"/>
                </a:lnTo>
                <a:lnTo>
                  <a:pt x="2113453" y="3134955"/>
                </a:lnTo>
                <a:lnTo>
                  <a:pt x="0" y="313495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2717422" y="7395713"/>
            <a:ext cx="2018061" cy="2862742"/>
          </a:xfrm>
          <a:custGeom>
            <a:avLst/>
            <a:gdLst/>
            <a:ahLst/>
            <a:cxnLst/>
            <a:rect l="l" t="t" r="r" b="b"/>
            <a:pathLst>
              <a:path w="2018061" h="2862742">
                <a:moveTo>
                  <a:pt x="0" y="0"/>
                </a:moveTo>
                <a:lnTo>
                  <a:pt x="2018061" y="0"/>
                </a:lnTo>
                <a:lnTo>
                  <a:pt x="2018061" y="2862742"/>
                </a:lnTo>
                <a:lnTo>
                  <a:pt x="0" y="2862742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57824" y="7723262"/>
            <a:ext cx="3752040" cy="4611024"/>
          </a:xfrm>
          <a:custGeom>
            <a:avLst/>
            <a:gdLst/>
            <a:ahLst/>
            <a:cxnLst/>
            <a:rect l="l" t="t" r="r" b="b"/>
            <a:pathLst>
              <a:path w="3752040" h="4611024">
                <a:moveTo>
                  <a:pt x="0" y="0"/>
                </a:moveTo>
                <a:lnTo>
                  <a:pt x="3752040" y="0"/>
                </a:lnTo>
                <a:lnTo>
                  <a:pt x="3752040" y="4611024"/>
                </a:lnTo>
                <a:lnTo>
                  <a:pt x="0" y="4611024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932570" y="7489564"/>
            <a:ext cx="2456377" cy="2864486"/>
          </a:xfrm>
          <a:custGeom>
            <a:avLst/>
            <a:gdLst/>
            <a:ahLst/>
            <a:cxnLst/>
            <a:rect l="l" t="t" r="r" b="b"/>
            <a:pathLst>
              <a:path w="2456377" h="2864486">
                <a:moveTo>
                  <a:pt x="0" y="0"/>
                </a:moveTo>
                <a:lnTo>
                  <a:pt x="2456377" y="0"/>
                </a:lnTo>
                <a:lnTo>
                  <a:pt x="2456377" y="2864486"/>
                </a:lnTo>
                <a:lnTo>
                  <a:pt x="0" y="2864486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-1373" r="-1373"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8045404" y="2945178"/>
            <a:ext cx="7895256" cy="2198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865"/>
              </a:lnSpc>
              <a:spcBef>
                <a:spcPct val="0"/>
              </a:spcBef>
            </a:pPr>
            <a:r>
              <a:rPr lang="en-US" sz="10719" b="1">
                <a:solidFill>
                  <a:srgbClr val="6F141E"/>
                </a:solidFill>
                <a:latin typeface="One Little Font Bold"/>
                <a:ea typeface="One Little Font Bold"/>
                <a:cs typeface="One Little Font Bold"/>
                <a:sym typeface="One Little Font Bold"/>
              </a:rPr>
              <a:t>科技競賽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909864" y="5500143"/>
            <a:ext cx="7365433" cy="20510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599"/>
              </a:lnSpc>
              <a:spcBef>
                <a:spcPct val="0"/>
              </a:spcBef>
            </a:pPr>
            <a:r>
              <a:rPr lang="en-US" sz="9999" b="1">
                <a:solidFill>
                  <a:srgbClr val="F24300"/>
                </a:solidFill>
                <a:latin typeface="One Little Font Bold"/>
                <a:ea typeface="One Little Font Bold"/>
                <a:cs typeface="One Little Font Bold"/>
                <a:sym typeface="One Little Font Bold"/>
              </a:rPr>
              <a:t>讀者劇場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909864" y="7879923"/>
            <a:ext cx="7365433" cy="21488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479"/>
              </a:lnSpc>
              <a:spcBef>
                <a:spcPct val="0"/>
              </a:spcBef>
            </a:pPr>
            <a:r>
              <a:rPr lang="en-US" sz="10499" b="1" dirty="0" err="1">
                <a:solidFill>
                  <a:srgbClr val="CB7460"/>
                </a:solidFill>
                <a:latin typeface="One Little Font Bold"/>
                <a:ea typeface="One Little Font Bold"/>
                <a:cs typeface="One Little Font Bold"/>
                <a:sym typeface="One Little Font Bold"/>
              </a:rPr>
              <a:t>語文競賽</a:t>
            </a:r>
            <a:endParaRPr lang="en-US" sz="10499" b="1" dirty="0">
              <a:solidFill>
                <a:srgbClr val="CB7460"/>
              </a:solidFill>
              <a:latin typeface="One Little Font Bold"/>
              <a:ea typeface="One Little Font Bold"/>
              <a:cs typeface="One Little Font Bold"/>
              <a:sym typeface="One Little Font Bold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396336" y="6710162"/>
            <a:ext cx="8647303" cy="1390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319"/>
              </a:lnSpc>
              <a:spcBef>
                <a:spcPct val="0"/>
              </a:spcBef>
            </a:pPr>
            <a:r>
              <a:rPr lang="zh-TW" altLang="en-US" sz="5400" b="1" dirty="0" smtClean="0">
                <a:solidFill>
                  <a:schemeClr val="accent3">
                    <a:lumMod val="50000"/>
                  </a:schemeClr>
                </a:solidFill>
                <a:latin typeface="One Little Font Bold"/>
                <a:ea typeface="One Little Font Bold"/>
                <a:cs typeface="One Little Font Bold"/>
                <a:sym typeface="One Little Font Bold"/>
              </a:rPr>
              <a:t>族語單詞競賽</a:t>
            </a:r>
            <a:endParaRPr lang="en-US" sz="5400" b="1" dirty="0">
              <a:solidFill>
                <a:schemeClr val="accent3">
                  <a:lumMod val="50000"/>
                </a:schemeClr>
              </a:solidFill>
              <a:latin typeface="One Little Font Bold"/>
              <a:ea typeface="One Little Font Bold"/>
              <a:cs typeface="One Little Font Bold"/>
              <a:sym typeface="One Little Font Bold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1275298" y="2373575"/>
            <a:ext cx="7365433" cy="20510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599"/>
              </a:lnSpc>
              <a:spcBef>
                <a:spcPct val="0"/>
              </a:spcBef>
            </a:pPr>
            <a:r>
              <a:rPr lang="en-US" sz="9999" b="1" dirty="0" err="1">
                <a:solidFill>
                  <a:srgbClr val="9BB8EB"/>
                </a:solidFill>
                <a:latin typeface="One Little Font Bold"/>
                <a:ea typeface="One Little Font Bold"/>
                <a:cs typeface="One Little Font Bold"/>
                <a:sym typeface="One Little Font Bold"/>
              </a:rPr>
              <a:t>美術比賽</a:t>
            </a:r>
            <a:endParaRPr lang="en-US" sz="9999" b="1" dirty="0">
              <a:solidFill>
                <a:srgbClr val="9BB8EB"/>
              </a:solidFill>
              <a:latin typeface="One Little Font Bold"/>
              <a:ea typeface="One Little Font Bold"/>
              <a:cs typeface="One Little Font Bold"/>
              <a:sym typeface="One Little Font Bold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932570" y="6244963"/>
            <a:ext cx="7365433" cy="18673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016"/>
              </a:lnSpc>
              <a:spcBef>
                <a:spcPct val="0"/>
              </a:spcBef>
            </a:pPr>
            <a:r>
              <a:rPr lang="en-US" sz="9100" b="1" dirty="0" err="1">
                <a:solidFill>
                  <a:srgbClr val="80A67E"/>
                </a:solidFill>
                <a:latin typeface="One Little Font Bold"/>
                <a:ea typeface="One Little Font Bold"/>
                <a:cs typeface="One Little Font Bold"/>
                <a:sym typeface="One Little Font Bold"/>
              </a:rPr>
              <a:t>音樂比賽</a:t>
            </a:r>
            <a:endParaRPr lang="en-US" sz="9100" b="1" dirty="0">
              <a:solidFill>
                <a:srgbClr val="80A67E"/>
              </a:solidFill>
              <a:latin typeface="One Little Font Bold"/>
              <a:ea typeface="One Little Font Bold"/>
              <a:cs typeface="One Little Font Bold"/>
              <a:sym typeface="One Little Font Bold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8940527" y="4993448"/>
            <a:ext cx="6519511" cy="16515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176"/>
              </a:lnSpc>
              <a:spcBef>
                <a:spcPct val="0"/>
              </a:spcBef>
            </a:pPr>
            <a:r>
              <a:rPr lang="en-US" sz="8055" b="1" dirty="0" err="1">
                <a:solidFill>
                  <a:srgbClr val="E6AAE6"/>
                </a:solidFill>
                <a:latin typeface="One Little Font Bold"/>
                <a:ea typeface="One Little Font Bold"/>
                <a:cs typeface="One Little Font Bold"/>
                <a:sym typeface="One Little Font Bold"/>
              </a:rPr>
              <a:t>文學創作</a:t>
            </a:r>
            <a:endParaRPr lang="en-US" sz="8055" b="1" dirty="0">
              <a:solidFill>
                <a:srgbClr val="E6AAE6"/>
              </a:solidFill>
              <a:latin typeface="One Little Font Bold"/>
              <a:ea typeface="One Little Font Bold"/>
              <a:cs typeface="One Little Font Bold"/>
              <a:sym typeface="One Little Font Bold"/>
            </a:endParaRPr>
          </a:p>
        </p:txBody>
      </p:sp>
      <p:sp>
        <p:nvSpPr>
          <p:cNvPr id="20" name="TextBox 16"/>
          <p:cNvSpPr txBox="1"/>
          <p:nvPr/>
        </p:nvSpPr>
        <p:spPr>
          <a:xfrm>
            <a:off x="7821780" y="7974965"/>
            <a:ext cx="8647303" cy="14357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319"/>
              </a:lnSpc>
              <a:spcBef>
                <a:spcPct val="0"/>
              </a:spcBef>
            </a:pPr>
            <a:r>
              <a:rPr lang="en-US" sz="6999" b="1" dirty="0" err="1">
                <a:solidFill>
                  <a:srgbClr val="8C52FF"/>
                </a:solidFill>
                <a:latin typeface="One Little Font Bold"/>
                <a:ea typeface="One Little Font Bold"/>
                <a:cs typeface="One Little Font Bold"/>
                <a:sym typeface="One Little Font Bold"/>
              </a:rPr>
              <a:t>班際大隊接力</a:t>
            </a:r>
            <a:endParaRPr lang="en-US" sz="6999" b="1" dirty="0">
              <a:solidFill>
                <a:srgbClr val="8C52FF"/>
              </a:solidFill>
              <a:latin typeface="One Little Font Bold"/>
              <a:ea typeface="One Little Font Bold"/>
              <a:cs typeface="One Little Font Bold"/>
              <a:sym typeface="One Little Font Bold"/>
            </a:endParaRPr>
          </a:p>
        </p:txBody>
      </p:sp>
      <p:sp>
        <p:nvSpPr>
          <p:cNvPr id="21" name="文字方塊 20"/>
          <p:cNvSpPr txBox="1"/>
          <p:nvPr/>
        </p:nvSpPr>
        <p:spPr>
          <a:xfrm>
            <a:off x="945144" y="956324"/>
            <a:ext cx="639919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7000" dirty="0" smtClean="0"/>
              <a:t>1</a:t>
            </a:r>
            <a:endParaRPr lang="zh-TW" altLang="en-US" sz="7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5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00" y="1028700"/>
            <a:ext cx="16230600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AutoShape 3"/>
          <p:cNvSpPr/>
          <p:nvPr/>
        </p:nvSpPr>
        <p:spPr>
          <a:xfrm>
            <a:off x="1028700" y="9210675"/>
            <a:ext cx="16230600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 rot="5400000">
            <a:off x="-3062287" y="5119688"/>
            <a:ext cx="8229600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AutoShape 5"/>
          <p:cNvSpPr/>
          <p:nvPr/>
        </p:nvSpPr>
        <p:spPr>
          <a:xfrm rot="5400000">
            <a:off x="13120688" y="5119688"/>
            <a:ext cx="8229600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" name="Freeform 6"/>
          <p:cNvSpPr/>
          <p:nvPr/>
        </p:nvSpPr>
        <p:spPr>
          <a:xfrm>
            <a:off x="6199068" y="-607359"/>
            <a:ext cx="5889865" cy="3319742"/>
          </a:xfrm>
          <a:custGeom>
            <a:avLst/>
            <a:gdLst/>
            <a:ahLst/>
            <a:cxnLst/>
            <a:rect l="l" t="t" r="r" b="b"/>
            <a:pathLst>
              <a:path w="5889865" h="3319742">
                <a:moveTo>
                  <a:pt x="0" y="0"/>
                </a:moveTo>
                <a:lnTo>
                  <a:pt x="5889864" y="0"/>
                </a:lnTo>
                <a:lnTo>
                  <a:pt x="5889864" y="3319743"/>
                </a:lnTo>
                <a:lnTo>
                  <a:pt x="0" y="33197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004888" y="1940859"/>
            <a:ext cx="16230600" cy="78645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8"/>
              </a:lnSpc>
            </a:pPr>
            <a:r>
              <a:rPr lang="en-US" sz="19998" dirty="0" err="1">
                <a:solidFill>
                  <a:srgbClr val="004AAD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學術性向</a:t>
            </a:r>
            <a:endParaRPr lang="en-US" sz="19998" dirty="0">
              <a:solidFill>
                <a:srgbClr val="004AAD"/>
              </a:solidFill>
              <a:latin typeface="可画甜心体"/>
              <a:ea typeface="可画甜心体"/>
              <a:cs typeface="可画甜心体"/>
              <a:sym typeface="可画甜心体"/>
            </a:endParaRPr>
          </a:p>
          <a:p>
            <a:pPr algn="ctr">
              <a:lnSpc>
                <a:spcPts val="32197"/>
              </a:lnSpc>
            </a:pPr>
            <a:r>
              <a:rPr lang="en-US" sz="22998" dirty="0" err="1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資優班</a:t>
            </a:r>
            <a:endParaRPr lang="en-US" sz="22998" dirty="0">
              <a:solidFill>
                <a:srgbClr val="000000"/>
              </a:solidFill>
              <a:latin typeface="可画甜心体"/>
              <a:ea typeface="可画甜心体"/>
              <a:cs typeface="可画甜心体"/>
              <a:sym typeface="可画甜心体"/>
            </a:endParaRPr>
          </a:p>
        </p:txBody>
      </p:sp>
      <p:sp>
        <p:nvSpPr>
          <p:cNvPr id="8" name="文字方塊 7"/>
          <p:cNvSpPr txBox="1"/>
          <p:nvPr/>
        </p:nvSpPr>
        <p:spPr>
          <a:xfrm>
            <a:off x="11582400" y="544830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6000" dirty="0" smtClean="0"/>
              <a:t>7</a:t>
            </a:r>
            <a:endParaRPr lang="zh-TW" altLang="en-US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4000499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0" y="18288000"/>
                </a:moveTo>
                <a:lnTo>
                  <a:pt x="0" y="0"/>
                </a:lnTo>
                <a:lnTo>
                  <a:pt x="10287000" y="0"/>
                </a:lnTo>
                <a:lnTo>
                  <a:pt x="10287000" y="18288000"/>
                </a:lnTo>
                <a:lnTo>
                  <a:pt x="0" y="18288000"/>
                </a:lnTo>
                <a:close/>
              </a:path>
            </a:pathLst>
          </a:custGeom>
          <a:blipFill>
            <a:blip r:embed="rId2"/>
            <a:stretch>
              <a:fillRect l="-24942" t="-984" r="-20267" b="-1276"/>
            </a:stretch>
          </a:blipFill>
        </p:spPr>
      </p:sp>
      <p:sp>
        <p:nvSpPr>
          <p:cNvPr id="3" name="Freeform 3"/>
          <p:cNvSpPr/>
          <p:nvPr/>
        </p:nvSpPr>
        <p:spPr>
          <a:xfrm rot="1536209">
            <a:off x="-349469" y="5958765"/>
            <a:ext cx="4331226" cy="7028358"/>
          </a:xfrm>
          <a:custGeom>
            <a:avLst/>
            <a:gdLst/>
            <a:ahLst/>
            <a:cxnLst/>
            <a:rect l="l" t="t" r="r" b="b"/>
            <a:pathLst>
              <a:path w="4331226" h="7028358">
                <a:moveTo>
                  <a:pt x="0" y="0"/>
                </a:moveTo>
                <a:lnTo>
                  <a:pt x="4331226" y="0"/>
                </a:lnTo>
                <a:lnTo>
                  <a:pt x="4331226" y="7028359"/>
                </a:lnTo>
                <a:lnTo>
                  <a:pt x="0" y="702835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5780207">
            <a:off x="-6179250" y="4416426"/>
            <a:ext cx="12914303" cy="3293147"/>
          </a:xfrm>
          <a:custGeom>
            <a:avLst/>
            <a:gdLst/>
            <a:ahLst/>
            <a:cxnLst/>
            <a:rect l="l" t="t" r="r" b="b"/>
            <a:pathLst>
              <a:path w="12914303" h="3293147">
                <a:moveTo>
                  <a:pt x="0" y="0"/>
                </a:moveTo>
                <a:lnTo>
                  <a:pt x="12914303" y="0"/>
                </a:lnTo>
                <a:lnTo>
                  <a:pt x="12914303" y="3293147"/>
                </a:lnTo>
                <a:lnTo>
                  <a:pt x="0" y="329314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4886407">
            <a:off x="4957982" y="-1408034"/>
            <a:ext cx="12902170" cy="12964955"/>
          </a:xfrm>
          <a:custGeom>
            <a:avLst/>
            <a:gdLst/>
            <a:ahLst/>
            <a:cxnLst/>
            <a:rect l="l" t="t" r="r" b="b"/>
            <a:pathLst>
              <a:path w="12902170" h="12964955">
                <a:moveTo>
                  <a:pt x="0" y="0"/>
                </a:moveTo>
                <a:lnTo>
                  <a:pt x="12902170" y="0"/>
                </a:lnTo>
                <a:lnTo>
                  <a:pt x="12902170" y="12964955"/>
                </a:lnTo>
                <a:lnTo>
                  <a:pt x="0" y="1296495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0270" r="-20270"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8580992" y="3780165"/>
            <a:ext cx="7251595" cy="214312"/>
            <a:chOff x="0" y="0"/>
            <a:chExt cx="9668794" cy="285750"/>
          </a:xfrm>
        </p:grpSpPr>
        <p:sp>
          <p:nvSpPr>
            <p:cNvPr id="7" name="Freeform 7"/>
            <p:cNvSpPr/>
            <p:nvPr/>
          </p:nvSpPr>
          <p:spPr>
            <a:xfrm>
              <a:off x="50392" y="50800"/>
              <a:ext cx="9567758" cy="184229"/>
            </a:xfrm>
            <a:custGeom>
              <a:avLst/>
              <a:gdLst/>
              <a:ahLst/>
              <a:cxnLst/>
              <a:rect l="l" t="t" r="r" b="b"/>
              <a:pathLst>
                <a:path w="9567758" h="184229">
                  <a:moveTo>
                    <a:pt x="19381" y="125730"/>
                  </a:moveTo>
                  <a:cubicBezTo>
                    <a:pt x="271341" y="157480"/>
                    <a:pt x="329486" y="156210"/>
                    <a:pt x="472909" y="156210"/>
                  </a:cubicBezTo>
                  <a:cubicBezTo>
                    <a:pt x="914808" y="154940"/>
                    <a:pt x="2218538" y="104140"/>
                    <a:pt x="3178569" y="92710"/>
                  </a:cubicBezTo>
                  <a:cubicBezTo>
                    <a:pt x="4269102" y="78740"/>
                    <a:pt x="5913947" y="101600"/>
                    <a:pt x="6673702" y="87630"/>
                  </a:cubicBezTo>
                  <a:cubicBezTo>
                    <a:pt x="7040660" y="81280"/>
                    <a:pt x="7167285" y="66040"/>
                    <a:pt x="7491603" y="59690"/>
                  </a:cubicBezTo>
                  <a:cubicBezTo>
                    <a:pt x="7965804" y="50800"/>
                    <a:pt x="8980103" y="69850"/>
                    <a:pt x="9241108" y="57150"/>
                  </a:cubicBezTo>
                  <a:cubicBezTo>
                    <a:pt x="9317342" y="53340"/>
                    <a:pt x="9339308" y="49530"/>
                    <a:pt x="9387115" y="43180"/>
                  </a:cubicBezTo>
                  <a:cubicBezTo>
                    <a:pt x="9433631" y="36830"/>
                    <a:pt x="9499528" y="27940"/>
                    <a:pt x="9524079" y="16510"/>
                  </a:cubicBezTo>
                  <a:cubicBezTo>
                    <a:pt x="9534415" y="11430"/>
                    <a:pt x="9538291" y="0"/>
                    <a:pt x="9544752" y="0"/>
                  </a:cubicBezTo>
                  <a:cubicBezTo>
                    <a:pt x="9552505" y="0"/>
                    <a:pt x="9564133" y="8890"/>
                    <a:pt x="9566717" y="15240"/>
                  </a:cubicBezTo>
                  <a:cubicBezTo>
                    <a:pt x="9569302" y="20320"/>
                    <a:pt x="9566717" y="30480"/>
                    <a:pt x="9562841" y="35560"/>
                  </a:cubicBezTo>
                  <a:cubicBezTo>
                    <a:pt x="9557673" y="40640"/>
                    <a:pt x="9542167" y="45720"/>
                    <a:pt x="9537000" y="41910"/>
                  </a:cubicBezTo>
                  <a:cubicBezTo>
                    <a:pt x="9530539" y="38100"/>
                    <a:pt x="9525370" y="12700"/>
                    <a:pt x="9529247" y="6350"/>
                  </a:cubicBezTo>
                  <a:cubicBezTo>
                    <a:pt x="9533123" y="1270"/>
                    <a:pt x="9549920" y="-1270"/>
                    <a:pt x="9556381" y="2540"/>
                  </a:cubicBezTo>
                  <a:cubicBezTo>
                    <a:pt x="9562841" y="6350"/>
                    <a:pt x="9569302" y="19050"/>
                    <a:pt x="9566717" y="26670"/>
                  </a:cubicBezTo>
                  <a:cubicBezTo>
                    <a:pt x="9562841" y="38100"/>
                    <a:pt x="9540875" y="52070"/>
                    <a:pt x="9516325" y="60960"/>
                  </a:cubicBezTo>
                  <a:cubicBezTo>
                    <a:pt x="9467226" y="78740"/>
                    <a:pt x="9393576" y="78740"/>
                    <a:pt x="9279871" y="83820"/>
                  </a:cubicBezTo>
                  <a:cubicBezTo>
                    <a:pt x="8987856" y="97790"/>
                    <a:pt x="8179000" y="76200"/>
                    <a:pt x="7709968" y="82550"/>
                  </a:cubicBezTo>
                  <a:cubicBezTo>
                    <a:pt x="7328798" y="87630"/>
                    <a:pt x="7114309" y="106680"/>
                    <a:pt x="6673702" y="113030"/>
                  </a:cubicBezTo>
                  <a:cubicBezTo>
                    <a:pt x="5901027" y="124460"/>
                    <a:pt x="4530107" y="102870"/>
                    <a:pt x="3482213" y="115570"/>
                  </a:cubicBezTo>
                  <a:cubicBezTo>
                    <a:pt x="2464037" y="127000"/>
                    <a:pt x="997502" y="186690"/>
                    <a:pt x="472909" y="184150"/>
                  </a:cubicBezTo>
                  <a:cubicBezTo>
                    <a:pt x="286846" y="182880"/>
                    <a:pt x="178310" y="182880"/>
                    <a:pt x="95615" y="172720"/>
                  </a:cubicBezTo>
                  <a:cubicBezTo>
                    <a:pt x="54268" y="167640"/>
                    <a:pt x="16797" y="165100"/>
                    <a:pt x="5168" y="153670"/>
                  </a:cubicBezTo>
                  <a:cubicBezTo>
                    <a:pt x="0" y="147320"/>
                    <a:pt x="-1292" y="137160"/>
                    <a:pt x="1292" y="132080"/>
                  </a:cubicBezTo>
                  <a:cubicBezTo>
                    <a:pt x="3876" y="128270"/>
                    <a:pt x="19381" y="125730"/>
                    <a:pt x="19381" y="125730"/>
                  </a:cubicBezTo>
                </a:path>
              </a:pathLst>
            </a:custGeom>
            <a:solidFill>
              <a:srgbClr val="5D4141"/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8" name="Group 8"/>
          <p:cNvGrpSpPr/>
          <p:nvPr/>
        </p:nvGrpSpPr>
        <p:grpSpPr>
          <a:xfrm>
            <a:off x="8580992" y="5036344"/>
            <a:ext cx="7251595" cy="214312"/>
            <a:chOff x="0" y="0"/>
            <a:chExt cx="9668794" cy="285750"/>
          </a:xfrm>
        </p:grpSpPr>
        <p:sp>
          <p:nvSpPr>
            <p:cNvPr id="9" name="Freeform 9"/>
            <p:cNvSpPr/>
            <p:nvPr/>
          </p:nvSpPr>
          <p:spPr>
            <a:xfrm>
              <a:off x="50392" y="50800"/>
              <a:ext cx="9567758" cy="184229"/>
            </a:xfrm>
            <a:custGeom>
              <a:avLst/>
              <a:gdLst/>
              <a:ahLst/>
              <a:cxnLst/>
              <a:rect l="l" t="t" r="r" b="b"/>
              <a:pathLst>
                <a:path w="9567758" h="184229">
                  <a:moveTo>
                    <a:pt x="19381" y="125730"/>
                  </a:moveTo>
                  <a:cubicBezTo>
                    <a:pt x="271341" y="157480"/>
                    <a:pt x="329486" y="156210"/>
                    <a:pt x="472909" y="156210"/>
                  </a:cubicBezTo>
                  <a:cubicBezTo>
                    <a:pt x="914808" y="154940"/>
                    <a:pt x="2218538" y="104140"/>
                    <a:pt x="3178569" y="92710"/>
                  </a:cubicBezTo>
                  <a:cubicBezTo>
                    <a:pt x="4269102" y="78740"/>
                    <a:pt x="5913947" y="101600"/>
                    <a:pt x="6673702" y="87630"/>
                  </a:cubicBezTo>
                  <a:cubicBezTo>
                    <a:pt x="7040660" y="81280"/>
                    <a:pt x="7167285" y="66040"/>
                    <a:pt x="7491603" y="59690"/>
                  </a:cubicBezTo>
                  <a:cubicBezTo>
                    <a:pt x="7965804" y="50800"/>
                    <a:pt x="8980103" y="69850"/>
                    <a:pt x="9241108" y="57150"/>
                  </a:cubicBezTo>
                  <a:cubicBezTo>
                    <a:pt x="9317342" y="53340"/>
                    <a:pt x="9339308" y="49530"/>
                    <a:pt x="9387115" y="43180"/>
                  </a:cubicBezTo>
                  <a:cubicBezTo>
                    <a:pt x="9433631" y="36830"/>
                    <a:pt x="9499528" y="27940"/>
                    <a:pt x="9524079" y="16510"/>
                  </a:cubicBezTo>
                  <a:cubicBezTo>
                    <a:pt x="9534415" y="11430"/>
                    <a:pt x="9538291" y="0"/>
                    <a:pt x="9544752" y="0"/>
                  </a:cubicBezTo>
                  <a:cubicBezTo>
                    <a:pt x="9552505" y="0"/>
                    <a:pt x="9564133" y="8890"/>
                    <a:pt x="9566717" y="15240"/>
                  </a:cubicBezTo>
                  <a:cubicBezTo>
                    <a:pt x="9569302" y="20320"/>
                    <a:pt x="9566717" y="30480"/>
                    <a:pt x="9562841" y="35560"/>
                  </a:cubicBezTo>
                  <a:cubicBezTo>
                    <a:pt x="9557673" y="40640"/>
                    <a:pt x="9542167" y="45720"/>
                    <a:pt x="9537000" y="41910"/>
                  </a:cubicBezTo>
                  <a:cubicBezTo>
                    <a:pt x="9530539" y="38100"/>
                    <a:pt x="9525370" y="12700"/>
                    <a:pt x="9529247" y="6350"/>
                  </a:cubicBezTo>
                  <a:cubicBezTo>
                    <a:pt x="9533123" y="1270"/>
                    <a:pt x="9549920" y="-1270"/>
                    <a:pt x="9556381" y="2540"/>
                  </a:cubicBezTo>
                  <a:cubicBezTo>
                    <a:pt x="9562841" y="6350"/>
                    <a:pt x="9569302" y="19050"/>
                    <a:pt x="9566717" y="26670"/>
                  </a:cubicBezTo>
                  <a:cubicBezTo>
                    <a:pt x="9562841" y="38100"/>
                    <a:pt x="9540875" y="52070"/>
                    <a:pt x="9516325" y="60960"/>
                  </a:cubicBezTo>
                  <a:cubicBezTo>
                    <a:pt x="9467226" y="78740"/>
                    <a:pt x="9393576" y="78740"/>
                    <a:pt x="9279871" y="83820"/>
                  </a:cubicBezTo>
                  <a:cubicBezTo>
                    <a:pt x="8987856" y="97790"/>
                    <a:pt x="8179000" y="76200"/>
                    <a:pt x="7709968" y="82550"/>
                  </a:cubicBezTo>
                  <a:cubicBezTo>
                    <a:pt x="7328798" y="87630"/>
                    <a:pt x="7114309" y="106680"/>
                    <a:pt x="6673702" y="113030"/>
                  </a:cubicBezTo>
                  <a:cubicBezTo>
                    <a:pt x="5901027" y="124460"/>
                    <a:pt x="4530107" y="102870"/>
                    <a:pt x="3482213" y="115570"/>
                  </a:cubicBezTo>
                  <a:cubicBezTo>
                    <a:pt x="2464037" y="127000"/>
                    <a:pt x="997502" y="186690"/>
                    <a:pt x="472909" y="184150"/>
                  </a:cubicBezTo>
                  <a:cubicBezTo>
                    <a:pt x="286846" y="182880"/>
                    <a:pt x="178310" y="182880"/>
                    <a:pt x="95615" y="172720"/>
                  </a:cubicBezTo>
                  <a:cubicBezTo>
                    <a:pt x="54268" y="167640"/>
                    <a:pt x="16797" y="165100"/>
                    <a:pt x="5168" y="153670"/>
                  </a:cubicBezTo>
                  <a:cubicBezTo>
                    <a:pt x="0" y="147320"/>
                    <a:pt x="-1292" y="137160"/>
                    <a:pt x="1292" y="132080"/>
                  </a:cubicBezTo>
                  <a:cubicBezTo>
                    <a:pt x="3876" y="128270"/>
                    <a:pt x="19381" y="125730"/>
                    <a:pt x="19381" y="125730"/>
                  </a:cubicBezTo>
                </a:path>
              </a:pathLst>
            </a:custGeom>
            <a:solidFill>
              <a:srgbClr val="5D4141"/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10" name="Group 10"/>
          <p:cNvGrpSpPr/>
          <p:nvPr/>
        </p:nvGrpSpPr>
        <p:grpSpPr>
          <a:xfrm>
            <a:off x="8580992" y="6288881"/>
            <a:ext cx="7251595" cy="214312"/>
            <a:chOff x="0" y="0"/>
            <a:chExt cx="9668794" cy="285750"/>
          </a:xfrm>
        </p:grpSpPr>
        <p:sp>
          <p:nvSpPr>
            <p:cNvPr id="11" name="Freeform 11"/>
            <p:cNvSpPr/>
            <p:nvPr/>
          </p:nvSpPr>
          <p:spPr>
            <a:xfrm>
              <a:off x="50392" y="50800"/>
              <a:ext cx="9567758" cy="184229"/>
            </a:xfrm>
            <a:custGeom>
              <a:avLst/>
              <a:gdLst/>
              <a:ahLst/>
              <a:cxnLst/>
              <a:rect l="l" t="t" r="r" b="b"/>
              <a:pathLst>
                <a:path w="9567758" h="184229">
                  <a:moveTo>
                    <a:pt x="19381" y="125730"/>
                  </a:moveTo>
                  <a:cubicBezTo>
                    <a:pt x="271341" y="157480"/>
                    <a:pt x="329486" y="156210"/>
                    <a:pt x="472909" y="156210"/>
                  </a:cubicBezTo>
                  <a:cubicBezTo>
                    <a:pt x="914808" y="154940"/>
                    <a:pt x="2218538" y="104140"/>
                    <a:pt x="3178569" y="92710"/>
                  </a:cubicBezTo>
                  <a:cubicBezTo>
                    <a:pt x="4269102" y="78740"/>
                    <a:pt x="5913947" y="101600"/>
                    <a:pt x="6673702" y="87630"/>
                  </a:cubicBezTo>
                  <a:cubicBezTo>
                    <a:pt x="7040660" y="81280"/>
                    <a:pt x="7167285" y="66040"/>
                    <a:pt x="7491603" y="59690"/>
                  </a:cubicBezTo>
                  <a:cubicBezTo>
                    <a:pt x="7965804" y="50800"/>
                    <a:pt x="8980103" y="69850"/>
                    <a:pt x="9241108" y="57150"/>
                  </a:cubicBezTo>
                  <a:cubicBezTo>
                    <a:pt x="9317342" y="53340"/>
                    <a:pt x="9339308" y="49530"/>
                    <a:pt x="9387115" y="43180"/>
                  </a:cubicBezTo>
                  <a:cubicBezTo>
                    <a:pt x="9433631" y="36830"/>
                    <a:pt x="9499528" y="27940"/>
                    <a:pt x="9524079" y="16510"/>
                  </a:cubicBezTo>
                  <a:cubicBezTo>
                    <a:pt x="9534415" y="11430"/>
                    <a:pt x="9538291" y="0"/>
                    <a:pt x="9544752" y="0"/>
                  </a:cubicBezTo>
                  <a:cubicBezTo>
                    <a:pt x="9552505" y="0"/>
                    <a:pt x="9564133" y="8890"/>
                    <a:pt x="9566717" y="15240"/>
                  </a:cubicBezTo>
                  <a:cubicBezTo>
                    <a:pt x="9569302" y="20320"/>
                    <a:pt x="9566717" y="30480"/>
                    <a:pt x="9562841" y="35560"/>
                  </a:cubicBezTo>
                  <a:cubicBezTo>
                    <a:pt x="9557673" y="40640"/>
                    <a:pt x="9542167" y="45720"/>
                    <a:pt x="9537000" y="41910"/>
                  </a:cubicBezTo>
                  <a:cubicBezTo>
                    <a:pt x="9530539" y="38100"/>
                    <a:pt x="9525370" y="12700"/>
                    <a:pt x="9529247" y="6350"/>
                  </a:cubicBezTo>
                  <a:cubicBezTo>
                    <a:pt x="9533123" y="1270"/>
                    <a:pt x="9549920" y="-1270"/>
                    <a:pt x="9556381" y="2540"/>
                  </a:cubicBezTo>
                  <a:cubicBezTo>
                    <a:pt x="9562841" y="6350"/>
                    <a:pt x="9569302" y="19050"/>
                    <a:pt x="9566717" y="26670"/>
                  </a:cubicBezTo>
                  <a:cubicBezTo>
                    <a:pt x="9562841" y="38100"/>
                    <a:pt x="9540875" y="52070"/>
                    <a:pt x="9516325" y="60960"/>
                  </a:cubicBezTo>
                  <a:cubicBezTo>
                    <a:pt x="9467226" y="78740"/>
                    <a:pt x="9393576" y="78740"/>
                    <a:pt x="9279871" y="83820"/>
                  </a:cubicBezTo>
                  <a:cubicBezTo>
                    <a:pt x="8987856" y="97790"/>
                    <a:pt x="8179000" y="76200"/>
                    <a:pt x="7709968" y="82550"/>
                  </a:cubicBezTo>
                  <a:cubicBezTo>
                    <a:pt x="7328798" y="87630"/>
                    <a:pt x="7114309" y="106680"/>
                    <a:pt x="6673702" y="113030"/>
                  </a:cubicBezTo>
                  <a:cubicBezTo>
                    <a:pt x="5901027" y="124460"/>
                    <a:pt x="4530107" y="102870"/>
                    <a:pt x="3482213" y="115570"/>
                  </a:cubicBezTo>
                  <a:cubicBezTo>
                    <a:pt x="2464037" y="127000"/>
                    <a:pt x="997502" y="186690"/>
                    <a:pt x="472909" y="184150"/>
                  </a:cubicBezTo>
                  <a:cubicBezTo>
                    <a:pt x="286846" y="182880"/>
                    <a:pt x="178310" y="182880"/>
                    <a:pt x="95615" y="172720"/>
                  </a:cubicBezTo>
                  <a:cubicBezTo>
                    <a:pt x="54268" y="167640"/>
                    <a:pt x="16797" y="165100"/>
                    <a:pt x="5168" y="153670"/>
                  </a:cubicBezTo>
                  <a:cubicBezTo>
                    <a:pt x="0" y="147320"/>
                    <a:pt x="-1292" y="137160"/>
                    <a:pt x="1292" y="132080"/>
                  </a:cubicBezTo>
                  <a:cubicBezTo>
                    <a:pt x="3876" y="128270"/>
                    <a:pt x="19381" y="125730"/>
                    <a:pt x="19381" y="125730"/>
                  </a:cubicBezTo>
                </a:path>
              </a:pathLst>
            </a:custGeom>
            <a:solidFill>
              <a:srgbClr val="5D4141"/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12" name="Group 12"/>
          <p:cNvGrpSpPr/>
          <p:nvPr/>
        </p:nvGrpSpPr>
        <p:grpSpPr>
          <a:xfrm>
            <a:off x="8421145" y="7541419"/>
            <a:ext cx="7251595" cy="214312"/>
            <a:chOff x="0" y="0"/>
            <a:chExt cx="9668794" cy="285750"/>
          </a:xfrm>
        </p:grpSpPr>
        <p:sp>
          <p:nvSpPr>
            <p:cNvPr id="13" name="Freeform 13"/>
            <p:cNvSpPr/>
            <p:nvPr/>
          </p:nvSpPr>
          <p:spPr>
            <a:xfrm>
              <a:off x="50392" y="50800"/>
              <a:ext cx="9567758" cy="184229"/>
            </a:xfrm>
            <a:custGeom>
              <a:avLst/>
              <a:gdLst/>
              <a:ahLst/>
              <a:cxnLst/>
              <a:rect l="l" t="t" r="r" b="b"/>
              <a:pathLst>
                <a:path w="9567758" h="184229">
                  <a:moveTo>
                    <a:pt x="19381" y="125730"/>
                  </a:moveTo>
                  <a:cubicBezTo>
                    <a:pt x="271341" y="157480"/>
                    <a:pt x="329486" y="156210"/>
                    <a:pt x="472909" y="156210"/>
                  </a:cubicBezTo>
                  <a:cubicBezTo>
                    <a:pt x="914808" y="154940"/>
                    <a:pt x="2218538" y="104140"/>
                    <a:pt x="3178569" y="92710"/>
                  </a:cubicBezTo>
                  <a:cubicBezTo>
                    <a:pt x="4269102" y="78740"/>
                    <a:pt x="5913947" y="101600"/>
                    <a:pt x="6673702" y="87630"/>
                  </a:cubicBezTo>
                  <a:cubicBezTo>
                    <a:pt x="7040660" y="81280"/>
                    <a:pt x="7167285" y="66040"/>
                    <a:pt x="7491603" y="59690"/>
                  </a:cubicBezTo>
                  <a:cubicBezTo>
                    <a:pt x="7965804" y="50800"/>
                    <a:pt x="8980103" y="69850"/>
                    <a:pt x="9241108" y="57150"/>
                  </a:cubicBezTo>
                  <a:cubicBezTo>
                    <a:pt x="9317342" y="53340"/>
                    <a:pt x="9339308" y="49530"/>
                    <a:pt x="9387115" y="43180"/>
                  </a:cubicBezTo>
                  <a:cubicBezTo>
                    <a:pt x="9433631" y="36830"/>
                    <a:pt x="9499528" y="27940"/>
                    <a:pt x="9524079" y="16510"/>
                  </a:cubicBezTo>
                  <a:cubicBezTo>
                    <a:pt x="9534415" y="11430"/>
                    <a:pt x="9538291" y="0"/>
                    <a:pt x="9544752" y="0"/>
                  </a:cubicBezTo>
                  <a:cubicBezTo>
                    <a:pt x="9552505" y="0"/>
                    <a:pt x="9564133" y="8890"/>
                    <a:pt x="9566717" y="15240"/>
                  </a:cubicBezTo>
                  <a:cubicBezTo>
                    <a:pt x="9569302" y="20320"/>
                    <a:pt x="9566717" y="30480"/>
                    <a:pt x="9562841" y="35560"/>
                  </a:cubicBezTo>
                  <a:cubicBezTo>
                    <a:pt x="9557673" y="40640"/>
                    <a:pt x="9542167" y="45720"/>
                    <a:pt x="9537000" y="41910"/>
                  </a:cubicBezTo>
                  <a:cubicBezTo>
                    <a:pt x="9530539" y="38100"/>
                    <a:pt x="9525370" y="12700"/>
                    <a:pt x="9529247" y="6350"/>
                  </a:cubicBezTo>
                  <a:cubicBezTo>
                    <a:pt x="9533123" y="1270"/>
                    <a:pt x="9549920" y="-1270"/>
                    <a:pt x="9556381" y="2540"/>
                  </a:cubicBezTo>
                  <a:cubicBezTo>
                    <a:pt x="9562841" y="6350"/>
                    <a:pt x="9569302" y="19050"/>
                    <a:pt x="9566717" y="26670"/>
                  </a:cubicBezTo>
                  <a:cubicBezTo>
                    <a:pt x="9562841" y="38100"/>
                    <a:pt x="9540875" y="52070"/>
                    <a:pt x="9516325" y="60960"/>
                  </a:cubicBezTo>
                  <a:cubicBezTo>
                    <a:pt x="9467226" y="78740"/>
                    <a:pt x="9393576" y="78740"/>
                    <a:pt x="9279871" y="83820"/>
                  </a:cubicBezTo>
                  <a:cubicBezTo>
                    <a:pt x="8987856" y="97790"/>
                    <a:pt x="8179000" y="76200"/>
                    <a:pt x="7709968" y="82550"/>
                  </a:cubicBezTo>
                  <a:cubicBezTo>
                    <a:pt x="7328798" y="87630"/>
                    <a:pt x="7114309" y="106680"/>
                    <a:pt x="6673702" y="113030"/>
                  </a:cubicBezTo>
                  <a:cubicBezTo>
                    <a:pt x="5901027" y="124460"/>
                    <a:pt x="4530107" y="102870"/>
                    <a:pt x="3482213" y="115570"/>
                  </a:cubicBezTo>
                  <a:cubicBezTo>
                    <a:pt x="2464037" y="127000"/>
                    <a:pt x="997502" y="186690"/>
                    <a:pt x="472909" y="184150"/>
                  </a:cubicBezTo>
                  <a:cubicBezTo>
                    <a:pt x="286846" y="182880"/>
                    <a:pt x="178310" y="182880"/>
                    <a:pt x="95615" y="172720"/>
                  </a:cubicBezTo>
                  <a:cubicBezTo>
                    <a:pt x="54268" y="167640"/>
                    <a:pt x="16797" y="165100"/>
                    <a:pt x="5168" y="153670"/>
                  </a:cubicBezTo>
                  <a:cubicBezTo>
                    <a:pt x="0" y="147320"/>
                    <a:pt x="-1292" y="137160"/>
                    <a:pt x="1292" y="132080"/>
                  </a:cubicBezTo>
                  <a:cubicBezTo>
                    <a:pt x="3876" y="128270"/>
                    <a:pt x="19381" y="125730"/>
                    <a:pt x="19381" y="125730"/>
                  </a:cubicBezTo>
                </a:path>
              </a:pathLst>
            </a:custGeom>
            <a:solidFill>
              <a:srgbClr val="5D4141"/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14" name="Group 14"/>
          <p:cNvGrpSpPr/>
          <p:nvPr/>
        </p:nvGrpSpPr>
        <p:grpSpPr>
          <a:xfrm>
            <a:off x="8421145" y="8793956"/>
            <a:ext cx="7251595" cy="214312"/>
            <a:chOff x="0" y="0"/>
            <a:chExt cx="9668794" cy="285750"/>
          </a:xfrm>
        </p:grpSpPr>
        <p:sp>
          <p:nvSpPr>
            <p:cNvPr id="15" name="Freeform 15"/>
            <p:cNvSpPr/>
            <p:nvPr/>
          </p:nvSpPr>
          <p:spPr>
            <a:xfrm>
              <a:off x="50392" y="50800"/>
              <a:ext cx="9567758" cy="184229"/>
            </a:xfrm>
            <a:custGeom>
              <a:avLst/>
              <a:gdLst/>
              <a:ahLst/>
              <a:cxnLst/>
              <a:rect l="l" t="t" r="r" b="b"/>
              <a:pathLst>
                <a:path w="9567758" h="184229">
                  <a:moveTo>
                    <a:pt x="19381" y="125730"/>
                  </a:moveTo>
                  <a:cubicBezTo>
                    <a:pt x="271341" y="157480"/>
                    <a:pt x="329486" y="156210"/>
                    <a:pt x="472909" y="156210"/>
                  </a:cubicBezTo>
                  <a:cubicBezTo>
                    <a:pt x="914808" y="154940"/>
                    <a:pt x="2218538" y="104140"/>
                    <a:pt x="3178569" y="92710"/>
                  </a:cubicBezTo>
                  <a:cubicBezTo>
                    <a:pt x="4269102" y="78740"/>
                    <a:pt x="5913947" y="101600"/>
                    <a:pt x="6673702" y="87630"/>
                  </a:cubicBezTo>
                  <a:cubicBezTo>
                    <a:pt x="7040660" y="81280"/>
                    <a:pt x="7167285" y="66040"/>
                    <a:pt x="7491603" y="59690"/>
                  </a:cubicBezTo>
                  <a:cubicBezTo>
                    <a:pt x="7965804" y="50800"/>
                    <a:pt x="8980103" y="69850"/>
                    <a:pt x="9241108" y="57150"/>
                  </a:cubicBezTo>
                  <a:cubicBezTo>
                    <a:pt x="9317342" y="53340"/>
                    <a:pt x="9339308" y="49530"/>
                    <a:pt x="9387115" y="43180"/>
                  </a:cubicBezTo>
                  <a:cubicBezTo>
                    <a:pt x="9433631" y="36830"/>
                    <a:pt x="9499528" y="27940"/>
                    <a:pt x="9524079" y="16510"/>
                  </a:cubicBezTo>
                  <a:cubicBezTo>
                    <a:pt x="9534415" y="11430"/>
                    <a:pt x="9538291" y="0"/>
                    <a:pt x="9544752" y="0"/>
                  </a:cubicBezTo>
                  <a:cubicBezTo>
                    <a:pt x="9552505" y="0"/>
                    <a:pt x="9564133" y="8890"/>
                    <a:pt x="9566717" y="15240"/>
                  </a:cubicBezTo>
                  <a:cubicBezTo>
                    <a:pt x="9569302" y="20320"/>
                    <a:pt x="9566717" y="30480"/>
                    <a:pt x="9562841" y="35560"/>
                  </a:cubicBezTo>
                  <a:cubicBezTo>
                    <a:pt x="9557673" y="40640"/>
                    <a:pt x="9542167" y="45720"/>
                    <a:pt x="9537000" y="41910"/>
                  </a:cubicBezTo>
                  <a:cubicBezTo>
                    <a:pt x="9530539" y="38100"/>
                    <a:pt x="9525370" y="12700"/>
                    <a:pt x="9529247" y="6350"/>
                  </a:cubicBezTo>
                  <a:cubicBezTo>
                    <a:pt x="9533123" y="1270"/>
                    <a:pt x="9549920" y="-1270"/>
                    <a:pt x="9556381" y="2540"/>
                  </a:cubicBezTo>
                  <a:cubicBezTo>
                    <a:pt x="9562841" y="6350"/>
                    <a:pt x="9569302" y="19050"/>
                    <a:pt x="9566717" y="26670"/>
                  </a:cubicBezTo>
                  <a:cubicBezTo>
                    <a:pt x="9562841" y="38100"/>
                    <a:pt x="9540875" y="52070"/>
                    <a:pt x="9516325" y="60960"/>
                  </a:cubicBezTo>
                  <a:cubicBezTo>
                    <a:pt x="9467226" y="78740"/>
                    <a:pt x="9393576" y="78740"/>
                    <a:pt x="9279871" y="83820"/>
                  </a:cubicBezTo>
                  <a:cubicBezTo>
                    <a:pt x="8987856" y="97790"/>
                    <a:pt x="8179000" y="76200"/>
                    <a:pt x="7709968" y="82550"/>
                  </a:cubicBezTo>
                  <a:cubicBezTo>
                    <a:pt x="7328798" y="87630"/>
                    <a:pt x="7114309" y="106680"/>
                    <a:pt x="6673702" y="113030"/>
                  </a:cubicBezTo>
                  <a:cubicBezTo>
                    <a:pt x="5901027" y="124460"/>
                    <a:pt x="4530107" y="102870"/>
                    <a:pt x="3482213" y="115570"/>
                  </a:cubicBezTo>
                  <a:cubicBezTo>
                    <a:pt x="2464037" y="127000"/>
                    <a:pt x="997502" y="186690"/>
                    <a:pt x="472909" y="184150"/>
                  </a:cubicBezTo>
                  <a:cubicBezTo>
                    <a:pt x="286846" y="182880"/>
                    <a:pt x="178310" y="182880"/>
                    <a:pt x="95615" y="172720"/>
                  </a:cubicBezTo>
                  <a:cubicBezTo>
                    <a:pt x="54268" y="167640"/>
                    <a:pt x="16797" y="165100"/>
                    <a:pt x="5168" y="153670"/>
                  </a:cubicBezTo>
                  <a:cubicBezTo>
                    <a:pt x="0" y="147320"/>
                    <a:pt x="-1292" y="137160"/>
                    <a:pt x="1292" y="132080"/>
                  </a:cubicBezTo>
                  <a:cubicBezTo>
                    <a:pt x="3876" y="128270"/>
                    <a:pt x="19381" y="125730"/>
                    <a:pt x="19381" y="125730"/>
                  </a:cubicBezTo>
                </a:path>
              </a:pathLst>
            </a:custGeom>
            <a:solidFill>
              <a:srgbClr val="5D4141"/>
            </a:solidFill>
            <a:ln cap="sq">
              <a:noFill/>
              <a:prstDash val="solid"/>
              <a:miter/>
            </a:ln>
          </p:spPr>
        </p:sp>
      </p:grpSp>
      <p:sp>
        <p:nvSpPr>
          <p:cNvPr id="16" name="TextBox 16"/>
          <p:cNvSpPr txBox="1"/>
          <p:nvPr/>
        </p:nvSpPr>
        <p:spPr>
          <a:xfrm>
            <a:off x="5185572" y="329496"/>
            <a:ext cx="7916855" cy="1549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599"/>
              </a:lnSpc>
            </a:pPr>
            <a:r>
              <a:rPr lang="en-US" sz="9000" b="1">
                <a:solidFill>
                  <a:srgbClr val="4C4437"/>
                </a:solidFill>
                <a:latin typeface="Afrah Bold"/>
                <a:ea typeface="Afrah Bold"/>
                <a:cs typeface="Afrah Bold"/>
                <a:sym typeface="Afrah Bold"/>
              </a:rPr>
              <a:t>申請資優服務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534003" y="2207618"/>
            <a:ext cx="16302405" cy="97590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809"/>
              </a:lnSpc>
            </a:pPr>
            <a:r>
              <a:rPr lang="en-US" sz="8800" dirty="0">
                <a:solidFill>
                  <a:srgbClr val="4C2318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STEP1：報名屏東縣資優鑑定</a:t>
            </a:r>
          </a:p>
          <a:p>
            <a:pPr algn="l">
              <a:lnSpc>
                <a:spcPts val="12809"/>
              </a:lnSpc>
            </a:pPr>
            <a:r>
              <a:rPr lang="en-US" sz="8800" dirty="0">
                <a:solidFill>
                  <a:srgbClr val="4C2318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STEP2：參加統一鑑定測驗</a:t>
            </a:r>
          </a:p>
          <a:p>
            <a:pPr algn="l">
              <a:lnSpc>
                <a:spcPts val="12809"/>
              </a:lnSpc>
            </a:pPr>
            <a:r>
              <a:rPr lang="en-US" sz="8800" dirty="0">
                <a:solidFill>
                  <a:srgbClr val="4C2318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STEP3：持鑑定通過通知至明正</a:t>
            </a:r>
          </a:p>
          <a:p>
            <a:pPr algn="l">
              <a:lnSpc>
                <a:spcPts val="12809"/>
              </a:lnSpc>
            </a:pPr>
            <a:r>
              <a:rPr lang="en-US" sz="8800" dirty="0">
                <a:solidFill>
                  <a:srgbClr val="4C2318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             </a:t>
            </a:r>
            <a:r>
              <a:rPr lang="en-US" sz="8800" dirty="0" err="1">
                <a:solidFill>
                  <a:srgbClr val="4C2318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國中輔導室報到，未報</a:t>
            </a:r>
            <a:endParaRPr lang="en-US" sz="8800" dirty="0">
              <a:solidFill>
                <a:srgbClr val="4C2318"/>
              </a:solidFill>
              <a:latin typeface="可画甜心体"/>
              <a:ea typeface="可画甜心体"/>
              <a:cs typeface="可画甜心体"/>
              <a:sym typeface="可画甜心体"/>
            </a:endParaRPr>
          </a:p>
          <a:p>
            <a:pPr algn="l">
              <a:lnSpc>
                <a:spcPts val="12809"/>
              </a:lnSpc>
            </a:pPr>
            <a:r>
              <a:rPr lang="en-US" sz="8800" dirty="0">
                <a:solidFill>
                  <a:srgbClr val="4C2318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             </a:t>
            </a:r>
            <a:r>
              <a:rPr lang="en-US" sz="8800" dirty="0" err="1">
                <a:solidFill>
                  <a:srgbClr val="4C2318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到視同放棄資優服務</a:t>
            </a:r>
            <a:r>
              <a:rPr lang="en-US" sz="8800" dirty="0">
                <a:solidFill>
                  <a:srgbClr val="4C2318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。</a:t>
            </a:r>
          </a:p>
          <a:p>
            <a:pPr algn="l">
              <a:lnSpc>
                <a:spcPts val="12095"/>
              </a:lnSpc>
            </a:pPr>
            <a:endParaRPr lang="en-US" sz="9149" dirty="0">
              <a:solidFill>
                <a:srgbClr val="4C2318"/>
              </a:solidFill>
              <a:latin typeface="可画甜心体"/>
              <a:ea typeface="可画甜心体"/>
              <a:cs typeface="可画甜心体"/>
              <a:sym typeface="可画甜心体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5745261" cy="10287000"/>
            <a:chOff x="0" y="0"/>
            <a:chExt cx="1943459" cy="3479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43459" cy="3479800"/>
            </a:xfrm>
            <a:custGeom>
              <a:avLst/>
              <a:gdLst/>
              <a:ahLst/>
              <a:cxnLst/>
              <a:rect l="l" t="t" r="r" b="b"/>
              <a:pathLst>
                <a:path w="1943459" h="3479800">
                  <a:moveTo>
                    <a:pt x="0" y="0"/>
                  </a:moveTo>
                  <a:lnTo>
                    <a:pt x="1943459" y="0"/>
                  </a:lnTo>
                  <a:lnTo>
                    <a:pt x="1943459" y="3479800"/>
                  </a:lnTo>
                  <a:lnTo>
                    <a:pt x="0" y="3479800"/>
                  </a:lnTo>
                  <a:close/>
                </a:path>
              </a:pathLst>
            </a:custGeom>
            <a:solidFill>
              <a:srgbClr val="ECE4DB"/>
            </a:solidFill>
          </p:spPr>
        </p:sp>
      </p:grpSp>
      <p:sp>
        <p:nvSpPr>
          <p:cNvPr id="4" name="AutoShape 4"/>
          <p:cNvSpPr/>
          <p:nvPr/>
        </p:nvSpPr>
        <p:spPr>
          <a:xfrm>
            <a:off x="1028700" y="1028700"/>
            <a:ext cx="16230600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AutoShape 5"/>
          <p:cNvSpPr/>
          <p:nvPr/>
        </p:nvSpPr>
        <p:spPr>
          <a:xfrm>
            <a:off x="1028700" y="9210675"/>
            <a:ext cx="16230600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" name="AutoShape 6"/>
          <p:cNvSpPr/>
          <p:nvPr/>
        </p:nvSpPr>
        <p:spPr>
          <a:xfrm rot="5400000">
            <a:off x="-3062288" y="5119688"/>
            <a:ext cx="8229600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7" name="AutoShape 7"/>
          <p:cNvSpPr/>
          <p:nvPr/>
        </p:nvSpPr>
        <p:spPr>
          <a:xfrm rot="5400000">
            <a:off x="13120687" y="5119688"/>
            <a:ext cx="8229600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TextBox 8"/>
          <p:cNvSpPr txBox="1"/>
          <p:nvPr/>
        </p:nvSpPr>
        <p:spPr>
          <a:xfrm>
            <a:off x="4995277" y="2861273"/>
            <a:ext cx="12264023" cy="6572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800"/>
              </a:lnSpc>
            </a:pPr>
            <a:r>
              <a:rPr lang="en-US" sz="12000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1.數理、語文</a:t>
            </a:r>
          </a:p>
          <a:p>
            <a:pPr algn="l">
              <a:lnSpc>
                <a:spcPts val="16800"/>
              </a:lnSpc>
            </a:pPr>
            <a:r>
              <a:rPr lang="en-US" sz="12000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2.抽離優勢科目課程</a:t>
            </a:r>
          </a:p>
          <a:p>
            <a:pPr algn="l">
              <a:lnSpc>
                <a:spcPts val="16800"/>
              </a:lnSpc>
            </a:pPr>
            <a:r>
              <a:rPr lang="en-US" sz="12000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3.外加特色課程</a:t>
            </a:r>
          </a:p>
        </p:txBody>
      </p:sp>
      <p:sp>
        <p:nvSpPr>
          <p:cNvPr id="9" name="Freeform 9"/>
          <p:cNvSpPr/>
          <p:nvPr/>
        </p:nvSpPr>
        <p:spPr>
          <a:xfrm>
            <a:off x="0" y="2680098"/>
            <a:ext cx="4576649" cy="4619825"/>
          </a:xfrm>
          <a:custGeom>
            <a:avLst/>
            <a:gdLst/>
            <a:ahLst/>
            <a:cxnLst/>
            <a:rect l="l" t="t" r="r" b="b"/>
            <a:pathLst>
              <a:path w="4576649" h="4619825">
                <a:moveTo>
                  <a:pt x="0" y="0"/>
                </a:moveTo>
                <a:lnTo>
                  <a:pt x="4576649" y="0"/>
                </a:lnTo>
                <a:lnTo>
                  <a:pt x="4576649" y="4619825"/>
                </a:lnTo>
                <a:lnTo>
                  <a:pt x="0" y="461982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5315744" y="814387"/>
            <a:ext cx="6096000" cy="2066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800"/>
              </a:lnSpc>
            </a:pPr>
            <a:r>
              <a:rPr lang="en-US" sz="12000" b="1">
                <a:solidFill>
                  <a:srgbClr val="004AAD"/>
                </a:solidFill>
                <a:latin typeface="Afrah Bold"/>
                <a:ea typeface="Afrah Bold"/>
                <a:cs typeface="Afrah Bold"/>
                <a:sym typeface="Afrah Bold"/>
              </a:rPr>
              <a:t>資優課程</a:t>
            </a:r>
          </a:p>
        </p:txBody>
      </p:sp>
      <p:sp>
        <p:nvSpPr>
          <p:cNvPr id="11" name="文字方塊 10"/>
          <p:cNvSpPr txBox="1"/>
          <p:nvPr/>
        </p:nvSpPr>
        <p:spPr>
          <a:xfrm>
            <a:off x="2133600" y="8648700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6000" dirty="0" smtClean="0"/>
              <a:t>13</a:t>
            </a:r>
            <a:endParaRPr lang="zh-TW" altLang="en-US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</p:sp>
      <p:sp>
        <p:nvSpPr>
          <p:cNvPr id="3" name="Freeform 3"/>
          <p:cNvSpPr/>
          <p:nvPr/>
        </p:nvSpPr>
        <p:spPr>
          <a:xfrm rot="-5400000">
            <a:off x="16346406" y="6739644"/>
            <a:ext cx="8344335" cy="8229600"/>
          </a:xfrm>
          <a:custGeom>
            <a:avLst/>
            <a:gdLst/>
            <a:ahLst/>
            <a:cxnLst/>
            <a:rect l="l" t="t" r="r" b="b"/>
            <a:pathLst>
              <a:path w="8344335" h="8229600">
                <a:moveTo>
                  <a:pt x="0" y="0"/>
                </a:moveTo>
                <a:lnTo>
                  <a:pt x="8344334" y="0"/>
                </a:lnTo>
                <a:lnTo>
                  <a:pt x="834433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19999"/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5400000" flipV="1">
            <a:off x="-6402740" y="6739644"/>
            <a:ext cx="8344335" cy="8229600"/>
          </a:xfrm>
          <a:custGeom>
            <a:avLst/>
            <a:gdLst/>
            <a:ahLst/>
            <a:cxnLst/>
            <a:rect l="l" t="t" r="r" b="b"/>
            <a:pathLst>
              <a:path w="8344335" h="8229600">
                <a:moveTo>
                  <a:pt x="0" y="8229600"/>
                </a:moveTo>
                <a:lnTo>
                  <a:pt x="8344334" y="8229600"/>
                </a:lnTo>
                <a:lnTo>
                  <a:pt x="8344334" y="0"/>
                </a:lnTo>
                <a:lnTo>
                  <a:pt x="0" y="0"/>
                </a:lnTo>
                <a:lnTo>
                  <a:pt x="0" y="8229600"/>
                </a:lnTo>
                <a:close/>
              </a:path>
            </a:pathLst>
          </a:custGeom>
          <a:blipFill>
            <a:blip r:embed="rId3">
              <a:alphaModFix amt="19999"/>
            </a:blip>
            <a:stretch>
              <a:fillRect/>
            </a:stretch>
          </a:blipFill>
        </p:spPr>
      </p:sp>
      <p:sp>
        <p:nvSpPr>
          <p:cNvPr id="5" name="AutoShape 5"/>
          <p:cNvSpPr/>
          <p:nvPr/>
        </p:nvSpPr>
        <p:spPr>
          <a:xfrm>
            <a:off x="1884227" y="3698385"/>
            <a:ext cx="14519546" cy="0"/>
          </a:xfrm>
          <a:prstGeom prst="line">
            <a:avLst/>
          </a:prstGeom>
          <a:ln w="19050" cap="rnd">
            <a:solidFill>
              <a:srgbClr val="1C0E0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6" name="AutoShape 6"/>
          <p:cNvSpPr/>
          <p:nvPr/>
        </p:nvSpPr>
        <p:spPr>
          <a:xfrm>
            <a:off x="1438702" y="4857260"/>
            <a:ext cx="14519546" cy="0"/>
          </a:xfrm>
          <a:prstGeom prst="line">
            <a:avLst/>
          </a:prstGeom>
          <a:ln w="19050" cap="rnd">
            <a:solidFill>
              <a:srgbClr val="1C0E0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7" name="AutoShape 7"/>
          <p:cNvSpPr/>
          <p:nvPr/>
        </p:nvSpPr>
        <p:spPr>
          <a:xfrm>
            <a:off x="1438702" y="6019310"/>
            <a:ext cx="14519546" cy="0"/>
          </a:xfrm>
          <a:prstGeom prst="line">
            <a:avLst/>
          </a:prstGeom>
          <a:ln w="19050" cap="rnd">
            <a:solidFill>
              <a:srgbClr val="1C0E0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8" name="AutoShape 8"/>
          <p:cNvSpPr/>
          <p:nvPr/>
        </p:nvSpPr>
        <p:spPr>
          <a:xfrm>
            <a:off x="1438702" y="7200410"/>
            <a:ext cx="14519546" cy="0"/>
          </a:xfrm>
          <a:prstGeom prst="line">
            <a:avLst/>
          </a:prstGeom>
          <a:ln w="19050" cap="rnd">
            <a:solidFill>
              <a:srgbClr val="1C0E0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9" name="AutoShape 9"/>
          <p:cNvSpPr/>
          <p:nvPr/>
        </p:nvSpPr>
        <p:spPr>
          <a:xfrm>
            <a:off x="1438702" y="9769178"/>
            <a:ext cx="14519546" cy="0"/>
          </a:xfrm>
          <a:prstGeom prst="line">
            <a:avLst/>
          </a:prstGeom>
          <a:ln w="19050" cap="rnd">
            <a:solidFill>
              <a:srgbClr val="1C0E0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0" name="Freeform 10"/>
          <p:cNvSpPr/>
          <p:nvPr/>
        </p:nvSpPr>
        <p:spPr>
          <a:xfrm>
            <a:off x="15365359" y="163062"/>
            <a:ext cx="2512367" cy="1448037"/>
          </a:xfrm>
          <a:custGeom>
            <a:avLst/>
            <a:gdLst/>
            <a:ahLst/>
            <a:cxnLst/>
            <a:rect l="l" t="t" r="r" b="b"/>
            <a:pathLst>
              <a:path w="2512367" h="1448037">
                <a:moveTo>
                  <a:pt x="0" y="0"/>
                </a:moveTo>
                <a:lnTo>
                  <a:pt x="2512367" y="0"/>
                </a:lnTo>
                <a:lnTo>
                  <a:pt x="2512367" y="1448038"/>
                </a:lnTo>
                <a:lnTo>
                  <a:pt x="0" y="14480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583175" y="-163062"/>
            <a:ext cx="2602104" cy="1774162"/>
          </a:xfrm>
          <a:custGeom>
            <a:avLst/>
            <a:gdLst/>
            <a:ahLst/>
            <a:cxnLst/>
            <a:rect l="l" t="t" r="r" b="b"/>
            <a:pathLst>
              <a:path w="2602104" h="1774162">
                <a:moveTo>
                  <a:pt x="0" y="0"/>
                </a:moveTo>
                <a:lnTo>
                  <a:pt x="2602104" y="0"/>
                </a:lnTo>
                <a:lnTo>
                  <a:pt x="2602104" y="1774162"/>
                </a:lnTo>
                <a:lnTo>
                  <a:pt x="0" y="177416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2" name="TextBox 12"/>
          <p:cNvSpPr txBox="1"/>
          <p:nvPr/>
        </p:nvSpPr>
        <p:spPr>
          <a:xfrm>
            <a:off x="4084184" y="316036"/>
            <a:ext cx="10119632" cy="13251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999"/>
              </a:lnSpc>
              <a:spcBef>
                <a:spcPct val="0"/>
              </a:spcBef>
            </a:pPr>
            <a:r>
              <a:rPr lang="en-US" sz="9999" spc="119" dirty="0" err="1" smtClean="0">
                <a:solidFill>
                  <a:srgbClr val="004AAD">
                    <a:alpha val="80000"/>
                  </a:srgbClr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科學班報名條件</a:t>
            </a:r>
            <a:r>
              <a:rPr lang="en-US" sz="9999" spc="119" dirty="0" smtClean="0">
                <a:solidFill>
                  <a:srgbClr val="004AAD">
                    <a:alpha val="80000"/>
                  </a:srgbClr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：</a:t>
            </a:r>
            <a:endParaRPr lang="en-US" sz="9999" spc="119" dirty="0">
              <a:solidFill>
                <a:srgbClr val="004AAD">
                  <a:alpha val="80000"/>
                </a:srgbClr>
              </a:solidFill>
              <a:latin typeface="可画甜心体"/>
              <a:ea typeface="可画甜心体"/>
              <a:cs typeface="可画甜心体"/>
              <a:sym typeface="可画甜心体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583175" y="2618885"/>
            <a:ext cx="17294551" cy="2105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  <a:spcBef>
                <a:spcPct val="0"/>
              </a:spcBef>
            </a:pPr>
            <a:r>
              <a:rPr lang="en-US" sz="6000" b="1" dirty="0">
                <a:solidFill>
                  <a:srgbClr val="000000"/>
                </a:solidFill>
                <a:latin typeface="Afrah Bold"/>
                <a:ea typeface="Afrah Bold"/>
                <a:cs typeface="Afrah Bold"/>
                <a:sym typeface="Afrah Bold"/>
              </a:rPr>
              <a:t>1.國小六年級第一學期自然、數學兩個領域成績</a:t>
            </a:r>
            <a:r>
              <a:rPr lang="en-US" sz="6000" b="1" dirty="0">
                <a:solidFill>
                  <a:srgbClr val="FF0000"/>
                </a:solidFill>
                <a:latin typeface="Afrah Bold"/>
                <a:ea typeface="Afrah Bold"/>
                <a:cs typeface="Afrah Bold"/>
                <a:sym typeface="Afrah Bold"/>
              </a:rPr>
              <a:t>均</a:t>
            </a:r>
            <a:r>
              <a:rPr lang="en-US" sz="6000" b="1" dirty="0">
                <a:solidFill>
                  <a:srgbClr val="000000"/>
                </a:solidFill>
                <a:latin typeface="Afrah Bold"/>
                <a:ea typeface="Afrah Bold"/>
                <a:cs typeface="Afrah Bold"/>
                <a:sym typeface="Afrah Bold"/>
              </a:rPr>
              <a:t>達優等、語文領域成績達甲等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83175" y="4962525"/>
            <a:ext cx="16230600" cy="2253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180"/>
              </a:lnSpc>
              <a:spcBef>
                <a:spcPct val="0"/>
              </a:spcBef>
            </a:pPr>
            <a:r>
              <a:rPr lang="en-US" sz="60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2.參加科展獲縣市第一名或全國科展佳作（檢附獎狀資料）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83175" y="7062321"/>
            <a:ext cx="17294551" cy="23190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799"/>
              </a:lnSpc>
              <a:spcBef>
                <a:spcPct val="0"/>
              </a:spcBef>
            </a:pPr>
            <a:r>
              <a:rPr lang="en-US" sz="6999" dirty="0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3.IMC、WMI、BIMC、OMC等數學競賽成績（檢附獎狀資料</a:t>
            </a:r>
            <a:r>
              <a:rPr lang="en-US" sz="6999" dirty="0" smtClean="0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）</a:t>
            </a:r>
            <a:r>
              <a:rPr lang="zh-TW" altLang="en-US" sz="6999" dirty="0" smtClean="0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    </a:t>
            </a:r>
            <a:r>
              <a:rPr lang="zh-TW" altLang="en-US" sz="6000" dirty="0" smtClean="0">
                <a:solidFill>
                  <a:srgbClr val="FF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以上條件符合其中一項即可報名</a:t>
            </a:r>
            <a:endParaRPr lang="en-US" sz="6000" dirty="0">
              <a:solidFill>
                <a:srgbClr val="FF0000"/>
              </a:solidFill>
              <a:latin typeface="可画甜心体"/>
              <a:ea typeface="可画甜心体"/>
              <a:cs typeface="可画甜心体"/>
              <a:sym typeface="可画甜心体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1438702" y="8387715"/>
            <a:ext cx="14519546" cy="0"/>
          </a:xfrm>
          <a:prstGeom prst="line">
            <a:avLst/>
          </a:prstGeom>
          <a:ln w="19050" cap="rnd">
            <a:solidFill>
              <a:srgbClr val="1C0E04"/>
            </a:solidFill>
            <a:prstDash val="sysDash"/>
            <a:headEnd type="none" w="sm" len="sm"/>
            <a:tailEnd type="none" w="sm" len="sm"/>
          </a:ln>
        </p:spPr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0" y="18288000"/>
                </a:moveTo>
                <a:lnTo>
                  <a:pt x="0" y="0"/>
                </a:lnTo>
                <a:lnTo>
                  <a:pt x="10287000" y="0"/>
                </a:lnTo>
                <a:lnTo>
                  <a:pt x="10287000" y="18288000"/>
                </a:lnTo>
                <a:lnTo>
                  <a:pt x="0" y="18288000"/>
                </a:lnTo>
                <a:close/>
              </a:path>
            </a:pathLst>
          </a:custGeom>
          <a:blipFill>
            <a:blip r:embed="rId2"/>
            <a:stretch>
              <a:fillRect l="-24942" t="-984" r="-20267" b="-1276"/>
            </a:stretch>
          </a:blipFill>
        </p:spPr>
      </p:sp>
      <p:sp>
        <p:nvSpPr>
          <p:cNvPr id="3" name="Freeform 3"/>
          <p:cNvSpPr/>
          <p:nvPr/>
        </p:nvSpPr>
        <p:spPr>
          <a:xfrm rot="331194">
            <a:off x="8118423" y="6400002"/>
            <a:ext cx="10896600" cy="7344346"/>
          </a:xfrm>
          <a:custGeom>
            <a:avLst/>
            <a:gdLst/>
            <a:ahLst/>
            <a:cxnLst/>
            <a:rect l="l" t="t" r="r" b="b"/>
            <a:pathLst>
              <a:path w="10896600" h="7344346">
                <a:moveTo>
                  <a:pt x="0" y="0"/>
                </a:moveTo>
                <a:lnTo>
                  <a:pt x="10896600" y="0"/>
                </a:lnTo>
                <a:lnTo>
                  <a:pt x="10896600" y="7344346"/>
                </a:lnTo>
                <a:lnTo>
                  <a:pt x="0" y="734434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4475" r="-24475"/>
            </a:stretch>
          </a:blipFill>
        </p:spPr>
      </p:sp>
      <p:sp>
        <p:nvSpPr>
          <p:cNvPr id="4" name="Freeform 4"/>
          <p:cNvSpPr/>
          <p:nvPr/>
        </p:nvSpPr>
        <p:spPr>
          <a:xfrm rot="256584">
            <a:off x="-620234" y="7336696"/>
            <a:ext cx="19195802" cy="6484822"/>
          </a:xfrm>
          <a:custGeom>
            <a:avLst/>
            <a:gdLst/>
            <a:ahLst/>
            <a:cxnLst/>
            <a:rect l="l" t="t" r="r" b="b"/>
            <a:pathLst>
              <a:path w="19195802" h="6484822">
                <a:moveTo>
                  <a:pt x="0" y="0"/>
                </a:moveTo>
                <a:lnTo>
                  <a:pt x="19195802" y="0"/>
                </a:lnTo>
                <a:lnTo>
                  <a:pt x="19195802" y="6484823"/>
                </a:lnTo>
                <a:lnTo>
                  <a:pt x="0" y="64848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3343" r="-21841" b="-144532"/>
            </a:stretch>
          </a:blipFill>
        </p:spPr>
      </p:sp>
      <p:sp>
        <p:nvSpPr>
          <p:cNvPr id="5" name="Freeform 5"/>
          <p:cNvSpPr/>
          <p:nvPr/>
        </p:nvSpPr>
        <p:spPr>
          <a:xfrm rot="-2700000">
            <a:off x="784800" y="648736"/>
            <a:ext cx="1940265" cy="1767405"/>
          </a:xfrm>
          <a:custGeom>
            <a:avLst/>
            <a:gdLst/>
            <a:ahLst/>
            <a:cxnLst/>
            <a:rect l="l" t="t" r="r" b="b"/>
            <a:pathLst>
              <a:path w="1940265" h="1767405">
                <a:moveTo>
                  <a:pt x="0" y="0"/>
                </a:moveTo>
                <a:lnTo>
                  <a:pt x="1940265" y="0"/>
                </a:lnTo>
                <a:lnTo>
                  <a:pt x="1940265" y="1767405"/>
                </a:lnTo>
                <a:lnTo>
                  <a:pt x="0" y="176740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1096233">
            <a:off x="-2266950" y="7607081"/>
            <a:ext cx="4533900" cy="2533317"/>
          </a:xfrm>
          <a:custGeom>
            <a:avLst/>
            <a:gdLst/>
            <a:ahLst/>
            <a:cxnLst/>
            <a:rect l="l" t="t" r="r" b="b"/>
            <a:pathLst>
              <a:path w="4533900" h="2533317">
                <a:moveTo>
                  <a:pt x="0" y="0"/>
                </a:moveTo>
                <a:lnTo>
                  <a:pt x="4533900" y="0"/>
                </a:lnTo>
                <a:lnTo>
                  <a:pt x="4533900" y="2533317"/>
                </a:lnTo>
                <a:lnTo>
                  <a:pt x="0" y="253331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660114">
            <a:off x="12480713" y="8090848"/>
            <a:ext cx="3074669" cy="978304"/>
          </a:xfrm>
          <a:custGeom>
            <a:avLst/>
            <a:gdLst/>
            <a:ahLst/>
            <a:cxnLst/>
            <a:rect l="l" t="t" r="r" b="b"/>
            <a:pathLst>
              <a:path w="3074669" h="978304">
                <a:moveTo>
                  <a:pt x="0" y="0"/>
                </a:moveTo>
                <a:lnTo>
                  <a:pt x="3074669" y="0"/>
                </a:lnTo>
                <a:lnTo>
                  <a:pt x="3074669" y="978304"/>
                </a:lnTo>
                <a:lnTo>
                  <a:pt x="0" y="97830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=""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1028700" y="1928246"/>
            <a:ext cx="16230600" cy="6623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629"/>
              </a:lnSpc>
            </a:pPr>
            <a:r>
              <a:rPr lang="en-US" sz="9238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簡章及報名連結</a:t>
            </a:r>
          </a:p>
          <a:p>
            <a:pPr algn="ctr">
              <a:lnSpc>
                <a:spcPts val="16629"/>
              </a:lnSpc>
            </a:pPr>
            <a:r>
              <a:rPr lang="en-US" sz="9238" b="1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1/15</a:t>
            </a:r>
            <a:r>
              <a:rPr lang="en-US" sz="9238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公告本校網站</a:t>
            </a:r>
          </a:p>
          <a:p>
            <a:pPr algn="ctr">
              <a:lnSpc>
                <a:spcPts val="14135"/>
              </a:lnSpc>
            </a:pPr>
            <a:r>
              <a:rPr lang="en-US" sz="9238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筆試甄試日期：4月底（暫定）</a:t>
            </a:r>
          </a:p>
          <a:p>
            <a:pPr algn="just">
              <a:lnSpc>
                <a:spcPts val="3880"/>
              </a:lnSpc>
            </a:pPr>
            <a:endParaRPr lang="en-US" sz="9238" b="1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0" y="179322"/>
            <a:ext cx="7556880" cy="2066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6800"/>
              </a:lnSpc>
            </a:pPr>
            <a:r>
              <a:rPr lang="en-US" sz="12000" b="1">
                <a:solidFill>
                  <a:srgbClr val="004AAD"/>
                </a:solidFill>
                <a:latin typeface="Afrah Bold"/>
                <a:ea typeface="Afrah Bold"/>
                <a:cs typeface="Afrah Bold"/>
                <a:sym typeface="Afrah Bold"/>
              </a:rPr>
              <a:t>科學班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579734">
            <a:off x="12040514" y="-667356"/>
            <a:ext cx="7315200" cy="3346704"/>
          </a:xfrm>
          <a:custGeom>
            <a:avLst/>
            <a:gdLst/>
            <a:ahLst/>
            <a:cxnLst/>
            <a:rect l="l" t="t" r="r" b="b"/>
            <a:pathLst>
              <a:path w="7315200" h="3346704">
                <a:moveTo>
                  <a:pt x="0" y="0"/>
                </a:moveTo>
                <a:lnTo>
                  <a:pt x="7315200" y="0"/>
                </a:lnTo>
                <a:lnTo>
                  <a:pt x="7315200" y="3346704"/>
                </a:lnTo>
                <a:lnTo>
                  <a:pt x="0" y="33467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4710057" y="3644139"/>
            <a:ext cx="3577943" cy="3023362"/>
          </a:xfrm>
          <a:custGeom>
            <a:avLst/>
            <a:gdLst/>
            <a:ahLst/>
            <a:cxnLst/>
            <a:rect l="l" t="t" r="r" b="b"/>
            <a:pathLst>
              <a:path w="3577943" h="3023362">
                <a:moveTo>
                  <a:pt x="0" y="0"/>
                </a:moveTo>
                <a:lnTo>
                  <a:pt x="3577943" y="0"/>
                </a:lnTo>
                <a:lnTo>
                  <a:pt x="3577943" y="3023361"/>
                </a:lnTo>
                <a:lnTo>
                  <a:pt x="0" y="302336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384265" y="1211699"/>
            <a:ext cx="6728970" cy="8046601"/>
          </a:xfrm>
          <a:custGeom>
            <a:avLst/>
            <a:gdLst/>
            <a:ahLst/>
            <a:cxnLst/>
            <a:rect l="l" t="t" r="r" b="b"/>
            <a:pathLst>
              <a:path w="6728970" h="8046601">
                <a:moveTo>
                  <a:pt x="0" y="0"/>
                </a:moveTo>
                <a:lnTo>
                  <a:pt x="6728970" y="0"/>
                </a:lnTo>
                <a:lnTo>
                  <a:pt x="6728970" y="8046601"/>
                </a:lnTo>
                <a:lnTo>
                  <a:pt x="0" y="804660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240088" y="1120200"/>
            <a:ext cx="7239245" cy="8656795"/>
          </a:xfrm>
          <a:custGeom>
            <a:avLst/>
            <a:gdLst/>
            <a:ahLst/>
            <a:cxnLst/>
            <a:rect l="l" t="t" r="r" b="b"/>
            <a:pathLst>
              <a:path w="7239245" h="8656795">
                <a:moveTo>
                  <a:pt x="0" y="0"/>
                </a:moveTo>
                <a:lnTo>
                  <a:pt x="7239245" y="0"/>
                </a:lnTo>
                <a:lnTo>
                  <a:pt x="7239245" y="8656795"/>
                </a:lnTo>
                <a:lnTo>
                  <a:pt x="0" y="865679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8696641" y="196334"/>
            <a:ext cx="4711256" cy="19259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960"/>
              </a:lnSpc>
            </a:pPr>
            <a:r>
              <a:rPr lang="en-US" sz="12000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體育班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731553" y="2595574"/>
            <a:ext cx="13767475" cy="7343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100"/>
              </a:lnSpc>
            </a:pPr>
            <a:r>
              <a:rPr lang="en-US" sz="9000" dirty="0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報名日期：115.04月中旬</a:t>
            </a:r>
          </a:p>
          <a:p>
            <a:pPr algn="l">
              <a:lnSpc>
                <a:spcPts val="8100"/>
              </a:lnSpc>
            </a:pPr>
            <a:r>
              <a:rPr lang="en-US" sz="9000" dirty="0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甄別日期：115.4月底（六）</a:t>
            </a:r>
          </a:p>
          <a:p>
            <a:pPr algn="l">
              <a:lnSpc>
                <a:spcPts val="8100"/>
              </a:lnSpc>
            </a:pPr>
            <a:r>
              <a:rPr lang="en-US" sz="9000" dirty="0" err="1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招生對象：國小應屆畢業生（</a:t>
            </a:r>
            <a:r>
              <a:rPr lang="en-US" sz="9000" dirty="0" err="1">
                <a:solidFill>
                  <a:srgbClr val="F243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不限戶籍</a:t>
            </a:r>
            <a:r>
              <a:rPr lang="en-US" sz="9000" dirty="0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）</a:t>
            </a:r>
          </a:p>
          <a:p>
            <a:pPr algn="l">
              <a:lnSpc>
                <a:spcPts val="8100"/>
              </a:lnSpc>
            </a:pPr>
            <a:endParaRPr lang="en-US" sz="9000" dirty="0">
              <a:solidFill>
                <a:srgbClr val="000000"/>
              </a:solidFill>
              <a:latin typeface="可画甜心体"/>
              <a:ea typeface="可画甜心体"/>
              <a:cs typeface="可画甜心体"/>
              <a:sym typeface="可画甜心体"/>
            </a:endParaRPr>
          </a:p>
          <a:p>
            <a:pPr algn="l">
              <a:lnSpc>
                <a:spcPts val="8100"/>
              </a:lnSpc>
            </a:pPr>
            <a:r>
              <a:rPr lang="en-US" sz="9000" dirty="0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七年級新生一班，每班28人</a:t>
            </a:r>
          </a:p>
          <a:p>
            <a:pPr algn="l">
              <a:lnSpc>
                <a:spcPts val="7200"/>
              </a:lnSpc>
            </a:pPr>
            <a:endParaRPr lang="en-US" sz="9000" dirty="0">
              <a:solidFill>
                <a:srgbClr val="000000"/>
              </a:solidFill>
              <a:latin typeface="可画甜心体"/>
              <a:ea typeface="可画甜心体"/>
              <a:cs typeface="可画甜心体"/>
              <a:sym typeface="可画甜心体"/>
            </a:endParaRPr>
          </a:p>
        </p:txBody>
      </p:sp>
      <p:sp>
        <p:nvSpPr>
          <p:cNvPr id="8" name="TextBox 8"/>
          <p:cNvSpPr txBox="1"/>
          <p:nvPr/>
        </p:nvSpPr>
        <p:spPr>
          <a:xfrm rot="-890890">
            <a:off x="14787598" y="5022975"/>
            <a:ext cx="2899696" cy="8877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84"/>
              </a:lnSpc>
            </a:pPr>
            <a:r>
              <a:rPr lang="en-US" sz="4800">
                <a:solidFill>
                  <a:srgbClr val="000000"/>
                </a:solidFill>
                <a:latin typeface="Canva Student Font"/>
                <a:ea typeface="Canva Student Font"/>
                <a:cs typeface="Canva Student Font"/>
                <a:sym typeface="Canva Student Font"/>
              </a:rPr>
              <a:t>prrt-prrt-prrt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39611" y="691234"/>
            <a:ext cx="7818278" cy="8612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FF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請依115年正式簡章為主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579734">
            <a:off x="12040514" y="-667356"/>
            <a:ext cx="7315200" cy="3346704"/>
          </a:xfrm>
          <a:custGeom>
            <a:avLst/>
            <a:gdLst/>
            <a:ahLst/>
            <a:cxnLst/>
            <a:rect l="l" t="t" r="r" b="b"/>
            <a:pathLst>
              <a:path w="7315200" h="3346704">
                <a:moveTo>
                  <a:pt x="0" y="0"/>
                </a:moveTo>
                <a:lnTo>
                  <a:pt x="7315200" y="0"/>
                </a:lnTo>
                <a:lnTo>
                  <a:pt x="7315200" y="3346704"/>
                </a:lnTo>
                <a:lnTo>
                  <a:pt x="0" y="33467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4710057" y="3644139"/>
            <a:ext cx="3577943" cy="3023362"/>
          </a:xfrm>
          <a:custGeom>
            <a:avLst/>
            <a:gdLst/>
            <a:ahLst/>
            <a:cxnLst/>
            <a:rect l="l" t="t" r="r" b="b"/>
            <a:pathLst>
              <a:path w="3577943" h="3023362">
                <a:moveTo>
                  <a:pt x="0" y="0"/>
                </a:moveTo>
                <a:lnTo>
                  <a:pt x="3577943" y="0"/>
                </a:lnTo>
                <a:lnTo>
                  <a:pt x="3577943" y="3023361"/>
                </a:lnTo>
                <a:lnTo>
                  <a:pt x="0" y="302336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384265" y="1211699"/>
            <a:ext cx="6728970" cy="8046601"/>
          </a:xfrm>
          <a:custGeom>
            <a:avLst/>
            <a:gdLst/>
            <a:ahLst/>
            <a:cxnLst/>
            <a:rect l="l" t="t" r="r" b="b"/>
            <a:pathLst>
              <a:path w="6728970" h="8046601">
                <a:moveTo>
                  <a:pt x="0" y="0"/>
                </a:moveTo>
                <a:lnTo>
                  <a:pt x="6728970" y="0"/>
                </a:lnTo>
                <a:lnTo>
                  <a:pt x="6728970" y="8046601"/>
                </a:lnTo>
                <a:lnTo>
                  <a:pt x="0" y="804660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240088" y="1120200"/>
            <a:ext cx="7239245" cy="8656795"/>
          </a:xfrm>
          <a:custGeom>
            <a:avLst/>
            <a:gdLst/>
            <a:ahLst/>
            <a:cxnLst/>
            <a:rect l="l" t="t" r="r" b="b"/>
            <a:pathLst>
              <a:path w="7239245" h="8656795">
                <a:moveTo>
                  <a:pt x="0" y="0"/>
                </a:moveTo>
                <a:lnTo>
                  <a:pt x="7239245" y="0"/>
                </a:lnTo>
                <a:lnTo>
                  <a:pt x="7239245" y="8656795"/>
                </a:lnTo>
                <a:lnTo>
                  <a:pt x="0" y="865679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2731553" y="2433219"/>
            <a:ext cx="12357419" cy="7343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100"/>
              </a:lnSpc>
            </a:pPr>
            <a:r>
              <a:rPr lang="en-US" sz="9000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預定招收：</a:t>
            </a:r>
          </a:p>
          <a:p>
            <a:pPr algn="l">
              <a:lnSpc>
                <a:spcPts val="8100"/>
              </a:lnSpc>
            </a:pPr>
            <a:r>
              <a:rPr lang="en-US" sz="9000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排球（男）</a:t>
            </a:r>
          </a:p>
          <a:p>
            <a:pPr algn="l">
              <a:lnSpc>
                <a:spcPts val="8100"/>
              </a:lnSpc>
            </a:pPr>
            <a:r>
              <a:rPr lang="en-US" sz="9000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田徑、射擊（男女）</a:t>
            </a:r>
          </a:p>
          <a:p>
            <a:pPr algn="l">
              <a:lnSpc>
                <a:spcPts val="8100"/>
              </a:lnSpc>
            </a:pPr>
            <a:endParaRPr lang="en-US" sz="9000">
              <a:solidFill>
                <a:srgbClr val="000000"/>
              </a:solidFill>
              <a:latin typeface="可画甜心体"/>
              <a:ea typeface="可画甜心体"/>
              <a:cs typeface="可画甜心体"/>
              <a:sym typeface="可画甜心体"/>
            </a:endParaRPr>
          </a:p>
          <a:p>
            <a:pPr algn="l">
              <a:lnSpc>
                <a:spcPts val="8100"/>
              </a:lnSpc>
            </a:pPr>
            <a:r>
              <a:rPr lang="en-US" sz="9000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專長訓練：每週八節（第六、七節）</a:t>
            </a:r>
          </a:p>
          <a:p>
            <a:pPr algn="l">
              <a:lnSpc>
                <a:spcPts val="7200"/>
              </a:lnSpc>
            </a:pPr>
            <a:endParaRPr lang="en-US" sz="9000">
              <a:solidFill>
                <a:srgbClr val="000000"/>
              </a:solidFill>
              <a:latin typeface="可画甜心体"/>
              <a:ea typeface="可画甜心体"/>
              <a:cs typeface="可画甜心体"/>
              <a:sym typeface="可画甜心体"/>
            </a:endParaRPr>
          </a:p>
        </p:txBody>
      </p:sp>
      <p:sp>
        <p:nvSpPr>
          <p:cNvPr id="7" name="TextBox 7"/>
          <p:cNvSpPr txBox="1"/>
          <p:nvPr/>
        </p:nvSpPr>
        <p:spPr>
          <a:xfrm rot="-890890">
            <a:off x="14787598" y="5022975"/>
            <a:ext cx="2899696" cy="8877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84"/>
              </a:lnSpc>
            </a:pPr>
            <a:r>
              <a:rPr lang="en-US" sz="4800">
                <a:solidFill>
                  <a:srgbClr val="000000"/>
                </a:solidFill>
                <a:latin typeface="Canva Student Font"/>
                <a:ea typeface="Canva Student Font"/>
                <a:cs typeface="Canva Student Font"/>
                <a:sym typeface="Canva Student Font"/>
              </a:rPr>
              <a:t>prrt-prrt-prrt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479333" y="440597"/>
            <a:ext cx="4711256" cy="19259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959"/>
              </a:lnSpc>
            </a:pPr>
            <a:r>
              <a:rPr lang="en-US" sz="11999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體育班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39611" y="691234"/>
            <a:ext cx="7818278" cy="8612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FF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請依115年正式簡章為主</a:t>
            </a:r>
          </a:p>
        </p:txBody>
      </p:sp>
      <p:sp>
        <p:nvSpPr>
          <p:cNvPr id="8" name="文字方塊 7"/>
          <p:cNvSpPr txBox="1"/>
          <p:nvPr/>
        </p:nvSpPr>
        <p:spPr>
          <a:xfrm>
            <a:off x="16101930" y="26663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6000" dirty="0" smtClean="0"/>
              <a:t>9</a:t>
            </a:r>
            <a:endParaRPr lang="zh-TW" altLang="en-US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012558" y="1243135"/>
            <a:ext cx="6665214" cy="2057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4436"/>
              </a:lnSpc>
              <a:spcBef>
                <a:spcPct val="0"/>
              </a:spcBef>
            </a:pPr>
            <a:r>
              <a:rPr lang="en-US" sz="12030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舞蹈班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7776" y="2598879"/>
            <a:ext cx="18533439" cy="8677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500"/>
              </a:lnSpc>
            </a:pPr>
            <a:r>
              <a:rPr lang="en-US" sz="9000" spc="-179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報名日期：115.03月底</a:t>
            </a:r>
          </a:p>
          <a:p>
            <a:pPr algn="l">
              <a:lnSpc>
                <a:spcPts val="13500"/>
              </a:lnSpc>
            </a:pPr>
            <a:r>
              <a:rPr lang="en-US" sz="9000" spc="-179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甄別日期：115.04月中</a:t>
            </a:r>
          </a:p>
          <a:p>
            <a:pPr marL="0" lvl="0" indent="0" algn="l">
              <a:lnSpc>
                <a:spcPts val="13500"/>
              </a:lnSpc>
              <a:spcBef>
                <a:spcPct val="0"/>
              </a:spcBef>
            </a:pPr>
            <a:r>
              <a:rPr lang="en-US" sz="9000" spc="-179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招生對象：國小應屆畢業生(不限戶籍)。</a:t>
            </a:r>
          </a:p>
          <a:p>
            <a:pPr marL="0" lvl="0" indent="0" algn="l">
              <a:lnSpc>
                <a:spcPts val="13500"/>
              </a:lnSpc>
              <a:spcBef>
                <a:spcPct val="0"/>
              </a:spcBef>
            </a:pPr>
            <a:r>
              <a:rPr lang="en-US" sz="9000" spc="-179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七年級新生一班，每班</a:t>
            </a:r>
            <a:r>
              <a:rPr lang="en-US" sz="9000" spc="-179">
                <a:solidFill>
                  <a:srgbClr val="F243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26</a:t>
            </a:r>
            <a:r>
              <a:rPr lang="en-US" sz="9000" spc="-179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人</a:t>
            </a:r>
          </a:p>
          <a:p>
            <a:pPr marL="0" lvl="0" indent="0" algn="l">
              <a:lnSpc>
                <a:spcPts val="13500"/>
              </a:lnSpc>
              <a:spcBef>
                <a:spcPct val="0"/>
              </a:spcBef>
            </a:pPr>
            <a:endParaRPr lang="en-US" sz="9000" spc="-179">
              <a:solidFill>
                <a:srgbClr val="000000"/>
              </a:solidFill>
              <a:latin typeface="可画甜心体"/>
              <a:ea typeface="可画甜心体"/>
              <a:cs typeface="可画甜心体"/>
              <a:sym typeface="可画甜心体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-810883" y="-644652"/>
            <a:ext cx="7315200" cy="3346704"/>
          </a:xfrm>
          <a:custGeom>
            <a:avLst/>
            <a:gdLst/>
            <a:ahLst/>
            <a:cxnLst/>
            <a:rect l="l" t="t" r="r" b="b"/>
            <a:pathLst>
              <a:path w="7315200" h="3346704">
                <a:moveTo>
                  <a:pt x="0" y="0"/>
                </a:moveTo>
                <a:lnTo>
                  <a:pt x="7315200" y="0"/>
                </a:lnTo>
                <a:lnTo>
                  <a:pt x="7315200" y="3346704"/>
                </a:lnTo>
                <a:lnTo>
                  <a:pt x="0" y="33467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5989441" y="-1673352"/>
            <a:ext cx="7315200" cy="3346704"/>
          </a:xfrm>
          <a:custGeom>
            <a:avLst/>
            <a:gdLst/>
            <a:ahLst/>
            <a:cxnLst/>
            <a:rect l="l" t="t" r="r" b="b"/>
            <a:pathLst>
              <a:path w="7315200" h="3346704">
                <a:moveTo>
                  <a:pt x="0" y="0"/>
                </a:moveTo>
                <a:lnTo>
                  <a:pt x="7315200" y="0"/>
                </a:lnTo>
                <a:lnTo>
                  <a:pt x="7315200" y="3346704"/>
                </a:lnTo>
                <a:lnTo>
                  <a:pt x="0" y="33467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1579734">
            <a:off x="12040514" y="-644652"/>
            <a:ext cx="7315200" cy="3346704"/>
          </a:xfrm>
          <a:custGeom>
            <a:avLst/>
            <a:gdLst/>
            <a:ahLst/>
            <a:cxnLst/>
            <a:rect l="l" t="t" r="r" b="b"/>
            <a:pathLst>
              <a:path w="7315200" h="3346704">
                <a:moveTo>
                  <a:pt x="0" y="0"/>
                </a:moveTo>
                <a:lnTo>
                  <a:pt x="7315200" y="0"/>
                </a:lnTo>
                <a:lnTo>
                  <a:pt x="7315200" y="3346704"/>
                </a:lnTo>
                <a:lnTo>
                  <a:pt x="0" y="33467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9982200" y="4055444"/>
            <a:ext cx="7943899" cy="9361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F243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請依115年正式簡章為主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012558" y="1243135"/>
            <a:ext cx="6665214" cy="2057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4436"/>
              </a:lnSpc>
              <a:spcBef>
                <a:spcPct val="0"/>
              </a:spcBef>
            </a:pPr>
            <a:r>
              <a:rPr lang="en-US" sz="12030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舞蹈班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51871" y="3111627"/>
            <a:ext cx="17331330" cy="69627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3500"/>
              </a:lnSpc>
            </a:pPr>
            <a:r>
              <a:rPr lang="en-US" sz="9000" spc="-179" dirty="0" err="1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課程安排</a:t>
            </a:r>
            <a:r>
              <a:rPr lang="en-US" sz="9000" spc="-179" dirty="0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：</a:t>
            </a:r>
          </a:p>
          <a:p>
            <a:pPr marL="0" lvl="0" indent="0" algn="l">
              <a:lnSpc>
                <a:spcPts val="13500"/>
              </a:lnSpc>
              <a:spcBef>
                <a:spcPct val="0"/>
              </a:spcBef>
            </a:pPr>
            <a:r>
              <a:rPr lang="en-US" sz="9000" spc="-179" dirty="0" err="1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舞蹈專長每週課間安排</a:t>
            </a:r>
            <a:r>
              <a:rPr lang="en-US" sz="9000" spc="-179" dirty="0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 8 </a:t>
            </a:r>
            <a:r>
              <a:rPr lang="en-US" sz="9000" spc="-179" dirty="0" err="1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節課（含現代舞、即興創作、芭蕾舞</a:t>
            </a:r>
            <a:r>
              <a:rPr lang="en-US" sz="9000" spc="-179" dirty="0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、 </a:t>
            </a:r>
            <a:r>
              <a:rPr lang="en-US" sz="9000" spc="-179" dirty="0" err="1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武功課程</a:t>
            </a:r>
            <a:r>
              <a:rPr lang="en-US" sz="9000" spc="-179" dirty="0">
                <a:solidFill>
                  <a:srgbClr val="0000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）</a:t>
            </a:r>
          </a:p>
          <a:p>
            <a:pPr marL="0" lvl="0" indent="0" algn="l">
              <a:lnSpc>
                <a:spcPts val="13500"/>
              </a:lnSpc>
              <a:spcBef>
                <a:spcPct val="0"/>
              </a:spcBef>
            </a:pPr>
            <a:r>
              <a:rPr lang="en-US" sz="9000" spc="-179" dirty="0" err="1">
                <a:solidFill>
                  <a:srgbClr val="F24300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女性導師</a:t>
            </a:r>
            <a:endParaRPr lang="en-US" sz="9000" spc="-179" dirty="0">
              <a:solidFill>
                <a:srgbClr val="F24300"/>
              </a:solidFill>
              <a:latin typeface="可画甜心体"/>
              <a:ea typeface="可画甜心体"/>
              <a:cs typeface="可画甜心体"/>
              <a:sym typeface="可画甜心体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-810883" y="-644652"/>
            <a:ext cx="7315200" cy="3346704"/>
          </a:xfrm>
          <a:custGeom>
            <a:avLst/>
            <a:gdLst/>
            <a:ahLst/>
            <a:cxnLst/>
            <a:rect l="l" t="t" r="r" b="b"/>
            <a:pathLst>
              <a:path w="7315200" h="3346704">
                <a:moveTo>
                  <a:pt x="0" y="0"/>
                </a:moveTo>
                <a:lnTo>
                  <a:pt x="7315200" y="0"/>
                </a:lnTo>
                <a:lnTo>
                  <a:pt x="7315200" y="3346704"/>
                </a:lnTo>
                <a:lnTo>
                  <a:pt x="0" y="33467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5989441" y="-1673352"/>
            <a:ext cx="7315200" cy="3346704"/>
          </a:xfrm>
          <a:custGeom>
            <a:avLst/>
            <a:gdLst/>
            <a:ahLst/>
            <a:cxnLst/>
            <a:rect l="l" t="t" r="r" b="b"/>
            <a:pathLst>
              <a:path w="7315200" h="3346704">
                <a:moveTo>
                  <a:pt x="0" y="0"/>
                </a:moveTo>
                <a:lnTo>
                  <a:pt x="7315200" y="0"/>
                </a:lnTo>
                <a:lnTo>
                  <a:pt x="7315200" y="3346704"/>
                </a:lnTo>
                <a:lnTo>
                  <a:pt x="0" y="33467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1579734">
            <a:off x="12040514" y="-644652"/>
            <a:ext cx="7315200" cy="3346704"/>
          </a:xfrm>
          <a:custGeom>
            <a:avLst/>
            <a:gdLst/>
            <a:ahLst/>
            <a:cxnLst/>
            <a:rect l="l" t="t" r="r" b="b"/>
            <a:pathLst>
              <a:path w="7315200" h="3346704">
                <a:moveTo>
                  <a:pt x="0" y="0"/>
                </a:moveTo>
                <a:lnTo>
                  <a:pt x="7315200" y="0"/>
                </a:lnTo>
                <a:lnTo>
                  <a:pt x="7315200" y="3346704"/>
                </a:lnTo>
                <a:lnTo>
                  <a:pt x="0" y="33467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9647041" y="3529285"/>
            <a:ext cx="7715299" cy="9361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F243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請依115年正式簡章為主</a:t>
            </a:r>
          </a:p>
        </p:txBody>
      </p:sp>
      <p:sp>
        <p:nvSpPr>
          <p:cNvPr id="8" name="文字方塊 7"/>
          <p:cNvSpPr txBox="1"/>
          <p:nvPr/>
        </p:nvSpPr>
        <p:spPr>
          <a:xfrm>
            <a:off x="1676400" y="72390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6000" dirty="0" smtClean="0"/>
              <a:t>8</a:t>
            </a:r>
            <a:endParaRPr lang="zh-TW" altLang="en-US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5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2689183" y="1028700"/>
            <a:ext cx="14570117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AutoShape 3"/>
          <p:cNvSpPr/>
          <p:nvPr/>
        </p:nvSpPr>
        <p:spPr>
          <a:xfrm>
            <a:off x="1052512" y="9210675"/>
            <a:ext cx="14464372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 rot="5400000">
            <a:off x="-2419195" y="5762780"/>
            <a:ext cx="6943416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AutoShape 5"/>
          <p:cNvSpPr/>
          <p:nvPr/>
        </p:nvSpPr>
        <p:spPr>
          <a:xfrm rot="5400000">
            <a:off x="13886363" y="4377825"/>
            <a:ext cx="6698250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" name="TextBox 6"/>
          <p:cNvSpPr txBox="1"/>
          <p:nvPr/>
        </p:nvSpPr>
        <p:spPr>
          <a:xfrm>
            <a:off x="1296239" y="441336"/>
            <a:ext cx="15939248" cy="8689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000"/>
              </a:lnSpc>
            </a:pPr>
            <a:r>
              <a:rPr lang="en-US" sz="15000">
                <a:solidFill>
                  <a:srgbClr val="004AAD"/>
                </a:solidFill>
                <a:latin typeface="可画乐黑"/>
                <a:ea typeface="可画乐黑"/>
                <a:cs typeface="可画乐黑"/>
                <a:sym typeface="可画乐黑"/>
              </a:rPr>
              <a:t>招生家長說明會</a:t>
            </a:r>
          </a:p>
          <a:p>
            <a:pPr algn="ctr">
              <a:lnSpc>
                <a:spcPts val="25198"/>
              </a:lnSpc>
            </a:pPr>
            <a:endParaRPr lang="en-US" sz="15000">
              <a:solidFill>
                <a:srgbClr val="004AAD"/>
              </a:solidFill>
              <a:latin typeface="可画乐黑"/>
              <a:ea typeface="可画乐黑"/>
              <a:cs typeface="可画乐黑"/>
              <a:sym typeface="可画乐黑"/>
            </a:endParaRPr>
          </a:p>
          <a:p>
            <a:pPr algn="ctr">
              <a:lnSpc>
                <a:spcPts val="19600"/>
              </a:lnSpc>
            </a:pPr>
            <a:r>
              <a:rPr lang="en-US" sz="14000">
                <a:solidFill>
                  <a:srgbClr val="4C2318"/>
                </a:solidFill>
                <a:latin typeface="可画乐黑"/>
                <a:ea typeface="可画乐黑"/>
                <a:cs typeface="可画乐黑"/>
                <a:sym typeface="可画乐黑"/>
              </a:rPr>
              <a:t>明正國中行政大樓</a:t>
            </a:r>
          </a:p>
        </p:txBody>
      </p:sp>
      <p:sp>
        <p:nvSpPr>
          <p:cNvPr id="7" name="Freeform 7"/>
          <p:cNvSpPr/>
          <p:nvPr/>
        </p:nvSpPr>
        <p:spPr>
          <a:xfrm rot="-836010">
            <a:off x="733308" y="234575"/>
            <a:ext cx="2248115" cy="2453300"/>
          </a:xfrm>
          <a:custGeom>
            <a:avLst/>
            <a:gdLst/>
            <a:ahLst/>
            <a:cxnLst/>
            <a:rect l="l" t="t" r="r" b="b"/>
            <a:pathLst>
              <a:path w="2248115" h="2453300">
                <a:moveTo>
                  <a:pt x="0" y="0"/>
                </a:moveTo>
                <a:lnTo>
                  <a:pt x="2248115" y="0"/>
                </a:lnTo>
                <a:lnTo>
                  <a:pt x="2248115" y="2453300"/>
                </a:lnTo>
                <a:lnTo>
                  <a:pt x="0" y="24533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rot="1430834">
            <a:off x="15916671" y="7912819"/>
            <a:ext cx="2637633" cy="1923074"/>
          </a:xfrm>
          <a:custGeom>
            <a:avLst/>
            <a:gdLst/>
            <a:ahLst/>
            <a:cxnLst/>
            <a:rect l="l" t="t" r="r" b="b"/>
            <a:pathLst>
              <a:path w="2637633" h="1923074">
                <a:moveTo>
                  <a:pt x="0" y="0"/>
                </a:moveTo>
                <a:lnTo>
                  <a:pt x="2637633" y="0"/>
                </a:lnTo>
                <a:lnTo>
                  <a:pt x="2637633" y="1923074"/>
                </a:lnTo>
                <a:lnTo>
                  <a:pt x="0" y="192307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296239" y="3219404"/>
            <a:ext cx="15939248" cy="3409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</a:pPr>
            <a:r>
              <a:rPr lang="en-US" sz="9000" dirty="0" err="1">
                <a:solidFill>
                  <a:srgbClr val="000000"/>
                </a:solidFill>
                <a:latin typeface="可画乐黑"/>
                <a:ea typeface="可画乐黑"/>
                <a:cs typeface="可画乐黑"/>
                <a:sym typeface="可画乐黑"/>
              </a:rPr>
              <a:t>預訂</a:t>
            </a:r>
            <a:r>
              <a:rPr lang="en-US" sz="9000" dirty="0">
                <a:solidFill>
                  <a:srgbClr val="000000"/>
                </a:solidFill>
                <a:latin typeface="可画乐黑"/>
                <a:ea typeface="可画乐黑"/>
                <a:cs typeface="可画乐黑"/>
                <a:sym typeface="可画乐黑"/>
              </a:rPr>
              <a:t>   </a:t>
            </a:r>
          </a:p>
          <a:p>
            <a:pPr algn="ctr">
              <a:lnSpc>
                <a:spcPts val="12599"/>
              </a:lnSpc>
            </a:pPr>
            <a:r>
              <a:rPr lang="en-US" sz="9000" dirty="0">
                <a:solidFill>
                  <a:srgbClr val="000000"/>
                </a:solidFill>
                <a:latin typeface="可画乐黑"/>
                <a:ea typeface="可画乐黑"/>
                <a:cs typeface="可画乐黑"/>
                <a:sym typeface="可画乐黑"/>
              </a:rPr>
              <a:t>115年</a:t>
            </a:r>
            <a:r>
              <a:rPr lang="en-US" sz="9000" dirty="0">
                <a:solidFill>
                  <a:srgbClr val="FF3131"/>
                </a:solidFill>
                <a:latin typeface="可画乐黑"/>
                <a:ea typeface="可画乐黑"/>
                <a:cs typeface="可画乐黑"/>
                <a:sym typeface="可画乐黑"/>
              </a:rPr>
              <a:t>3</a:t>
            </a:r>
            <a:r>
              <a:rPr lang="en-US" sz="9000" dirty="0">
                <a:solidFill>
                  <a:srgbClr val="000000"/>
                </a:solidFill>
                <a:latin typeface="可画乐黑"/>
                <a:ea typeface="可画乐黑"/>
                <a:cs typeface="可画乐黑"/>
                <a:sym typeface="可画乐黑"/>
              </a:rPr>
              <a:t>月</a:t>
            </a:r>
            <a:r>
              <a:rPr lang="en-US" sz="9000" dirty="0">
                <a:solidFill>
                  <a:srgbClr val="F24300"/>
                </a:solidFill>
                <a:latin typeface="可画乐黑"/>
                <a:ea typeface="可画乐黑"/>
                <a:cs typeface="可画乐黑"/>
                <a:sym typeface="可画乐黑"/>
              </a:rPr>
              <a:t>14</a:t>
            </a:r>
            <a:r>
              <a:rPr lang="en-US" sz="9000" dirty="0">
                <a:solidFill>
                  <a:srgbClr val="000000"/>
                </a:solidFill>
                <a:latin typeface="可画乐黑"/>
                <a:ea typeface="可画乐黑"/>
                <a:cs typeface="可画乐黑"/>
                <a:sym typeface="可画乐黑"/>
              </a:rPr>
              <a:t>日（六）上午9：30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ED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0" y="0"/>
                  </a:moveTo>
                  <a:lnTo>
                    <a:pt x="4274726" y="0"/>
                  </a:lnTo>
                  <a:lnTo>
                    <a:pt x="4274726" y="2167467"/>
                  </a:lnTo>
                  <a:lnTo>
                    <a:pt x="0" y="2167467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274726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2940649" y="9258300"/>
            <a:ext cx="4852158" cy="821351"/>
          </a:xfrm>
          <a:custGeom>
            <a:avLst/>
            <a:gdLst/>
            <a:ahLst/>
            <a:cxnLst/>
            <a:rect l="l" t="t" r="r" b="b"/>
            <a:pathLst>
              <a:path w="4852158" h="821351">
                <a:moveTo>
                  <a:pt x="0" y="0"/>
                </a:moveTo>
                <a:lnTo>
                  <a:pt x="4852157" y="0"/>
                </a:lnTo>
                <a:lnTo>
                  <a:pt x="4852157" y="821351"/>
                </a:lnTo>
                <a:lnTo>
                  <a:pt x="0" y="82135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2698" t="-68542"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4325984" y="6171845"/>
            <a:ext cx="3774234" cy="3774234"/>
          </a:xfrm>
          <a:custGeom>
            <a:avLst/>
            <a:gdLst/>
            <a:ahLst/>
            <a:cxnLst/>
            <a:rect l="l" t="t" r="r" b="b"/>
            <a:pathLst>
              <a:path w="3774234" h="3774234">
                <a:moveTo>
                  <a:pt x="0" y="0"/>
                </a:moveTo>
                <a:lnTo>
                  <a:pt x="3774234" y="0"/>
                </a:lnTo>
                <a:lnTo>
                  <a:pt x="3774234" y="3774235"/>
                </a:lnTo>
                <a:lnTo>
                  <a:pt x="0" y="377423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4624627" y="2534090"/>
            <a:ext cx="2076592" cy="2607965"/>
          </a:xfrm>
          <a:custGeom>
            <a:avLst/>
            <a:gdLst/>
            <a:ahLst/>
            <a:cxnLst/>
            <a:rect l="l" t="t" r="r" b="b"/>
            <a:pathLst>
              <a:path w="2076592" h="2607965">
                <a:moveTo>
                  <a:pt x="0" y="0"/>
                </a:moveTo>
                <a:lnTo>
                  <a:pt x="2076593" y="0"/>
                </a:lnTo>
                <a:lnTo>
                  <a:pt x="2076593" y="2607965"/>
                </a:lnTo>
                <a:lnTo>
                  <a:pt x="0" y="260796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0" y="526630"/>
            <a:ext cx="6438717" cy="1384324"/>
          </a:xfrm>
          <a:custGeom>
            <a:avLst/>
            <a:gdLst/>
            <a:ahLst/>
            <a:cxnLst/>
            <a:rect l="l" t="t" r="r" b="b"/>
            <a:pathLst>
              <a:path w="6438717" h="1384324">
                <a:moveTo>
                  <a:pt x="0" y="0"/>
                </a:moveTo>
                <a:lnTo>
                  <a:pt x="6438717" y="0"/>
                </a:lnTo>
                <a:lnTo>
                  <a:pt x="6438717" y="1384324"/>
                </a:lnTo>
                <a:lnTo>
                  <a:pt x="0" y="138432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2720288" y="5612"/>
            <a:ext cx="12968944" cy="2581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000"/>
              </a:lnSpc>
            </a:pPr>
            <a:r>
              <a:rPr lang="en-US" sz="15000" b="1">
                <a:solidFill>
                  <a:srgbClr val="000000"/>
                </a:solidFill>
                <a:latin typeface="Afrah Bold"/>
                <a:ea typeface="Afrah Bold"/>
                <a:cs typeface="Afrah Bold"/>
                <a:sym typeface="Afrah Bold"/>
              </a:rPr>
              <a:t>總量管制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21733" y="1974869"/>
            <a:ext cx="16444534" cy="72834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199"/>
              </a:lnSpc>
            </a:pPr>
            <a:r>
              <a:rPr lang="en-US" sz="12999" dirty="0">
                <a:solidFill>
                  <a:srgbClr val="FF3131"/>
                </a:solidFill>
                <a:latin typeface="可画榜书"/>
                <a:ea typeface="可画榜书"/>
                <a:cs typeface="可画榜书"/>
                <a:sym typeface="可画榜书"/>
              </a:rPr>
              <a:t>普通班19   班  </a:t>
            </a:r>
            <a:r>
              <a:rPr lang="en-US" sz="12999" dirty="0">
                <a:solidFill>
                  <a:srgbClr val="124559"/>
                </a:solidFill>
                <a:latin typeface="可画榜书"/>
                <a:ea typeface="可画榜书"/>
                <a:cs typeface="可画榜书"/>
                <a:sym typeface="可画榜书"/>
              </a:rPr>
              <a:t>2/27公告</a:t>
            </a:r>
          </a:p>
          <a:p>
            <a:pPr algn="ctr">
              <a:lnSpc>
                <a:spcPts val="21000"/>
              </a:lnSpc>
            </a:pPr>
            <a:r>
              <a:rPr lang="en-US" sz="15000" dirty="0" err="1">
                <a:solidFill>
                  <a:srgbClr val="FF3131"/>
                </a:solidFill>
                <a:latin typeface="可画动感隶书"/>
                <a:ea typeface="可画动感隶书"/>
                <a:cs typeface="可画动感隶书"/>
                <a:sym typeface="可画动感隶书"/>
              </a:rPr>
              <a:t>超額排序順序</a:t>
            </a:r>
            <a:endParaRPr lang="en-US" sz="15000" dirty="0">
              <a:solidFill>
                <a:srgbClr val="FF3131"/>
              </a:solidFill>
              <a:latin typeface="可画动感隶书"/>
              <a:ea typeface="可画动感隶书"/>
              <a:cs typeface="可画动感隶书"/>
              <a:sym typeface="可画动感隶书"/>
            </a:endParaRPr>
          </a:p>
          <a:p>
            <a:pPr algn="ctr">
              <a:lnSpc>
                <a:spcPts val="16800"/>
              </a:lnSpc>
            </a:pPr>
            <a:r>
              <a:rPr lang="en-US" sz="12000" dirty="0" err="1">
                <a:solidFill>
                  <a:srgbClr val="FF3131"/>
                </a:solidFill>
                <a:latin typeface="可画动感隶书"/>
                <a:ea typeface="可画动感隶书"/>
                <a:cs typeface="可画动感隶书"/>
                <a:sym typeface="可画动感隶书"/>
              </a:rPr>
              <a:t>請見本校網站相關辦法</a:t>
            </a:r>
            <a:endParaRPr lang="en-US" sz="12000" dirty="0">
              <a:solidFill>
                <a:srgbClr val="FF3131"/>
              </a:solidFill>
              <a:latin typeface="可画动感隶书"/>
              <a:ea typeface="可画动感隶书"/>
              <a:cs typeface="可画动感隶书"/>
              <a:sym typeface="可画动感隶书"/>
            </a:endParaRPr>
          </a:p>
        </p:txBody>
      </p:sp>
      <p:sp>
        <p:nvSpPr>
          <p:cNvPr id="11" name="Freeform 11"/>
          <p:cNvSpPr/>
          <p:nvPr/>
        </p:nvSpPr>
        <p:spPr>
          <a:xfrm>
            <a:off x="6734380" y="3676759"/>
            <a:ext cx="1895386" cy="1071754"/>
          </a:xfrm>
          <a:custGeom>
            <a:avLst/>
            <a:gdLst/>
            <a:ahLst/>
            <a:cxnLst/>
            <a:rect l="l" t="t" r="r" b="b"/>
            <a:pathLst>
              <a:path w="1895386" h="1071754">
                <a:moveTo>
                  <a:pt x="0" y="0"/>
                </a:moveTo>
                <a:lnTo>
                  <a:pt x="1895386" y="0"/>
                </a:lnTo>
                <a:lnTo>
                  <a:pt x="1895386" y="1071754"/>
                </a:lnTo>
                <a:lnTo>
                  <a:pt x="0" y="107175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ED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0" y="0"/>
                  </a:moveTo>
                  <a:lnTo>
                    <a:pt x="4274726" y="0"/>
                  </a:lnTo>
                  <a:lnTo>
                    <a:pt x="4274726" y="2167467"/>
                  </a:lnTo>
                  <a:lnTo>
                    <a:pt x="0" y="2167467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274726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2940649" y="9258300"/>
            <a:ext cx="4852158" cy="821351"/>
          </a:xfrm>
          <a:custGeom>
            <a:avLst/>
            <a:gdLst/>
            <a:ahLst/>
            <a:cxnLst/>
            <a:rect l="l" t="t" r="r" b="b"/>
            <a:pathLst>
              <a:path w="4852158" h="821351">
                <a:moveTo>
                  <a:pt x="0" y="0"/>
                </a:moveTo>
                <a:lnTo>
                  <a:pt x="4852157" y="0"/>
                </a:lnTo>
                <a:lnTo>
                  <a:pt x="4852157" y="821351"/>
                </a:lnTo>
                <a:lnTo>
                  <a:pt x="0" y="82135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2698" t="-68542"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4325984" y="6171845"/>
            <a:ext cx="3774234" cy="3774234"/>
          </a:xfrm>
          <a:custGeom>
            <a:avLst/>
            <a:gdLst/>
            <a:ahLst/>
            <a:cxnLst/>
            <a:rect l="l" t="t" r="r" b="b"/>
            <a:pathLst>
              <a:path w="3774234" h="3774234">
                <a:moveTo>
                  <a:pt x="0" y="0"/>
                </a:moveTo>
                <a:lnTo>
                  <a:pt x="3774234" y="0"/>
                </a:lnTo>
                <a:lnTo>
                  <a:pt x="3774234" y="3774235"/>
                </a:lnTo>
                <a:lnTo>
                  <a:pt x="0" y="377423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4624627" y="2534090"/>
            <a:ext cx="2076592" cy="2607965"/>
          </a:xfrm>
          <a:custGeom>
            <a:avLst/>
            <a:gdLst/>
            <a:ahLst/>
            <a:cxnLst/>
            <a:rect l="l" t="t" r="r" b="b"/>
            <a:pathLst>
              <a:path w="2076592" h="2607965">
                <a:moveTo>
                  <a:pt x="0" y="0"/>
                </a:moveTo>
                <a:lnTo>
                  <a:pt x="2076593" y="0"/>
                </a:lnTo>
                <a:lnTo>
                  <a:pt x="2076593" y="2607965"/>
                </a:lnTo>
                <a:lnTo>
                  <a:pt x="0" y="260796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0" y="526630"/>
            <a:ext cx="6438717" cy="1384324"/>
          </a:xfrm>
          <a:custGeom>
            <a:avLst/>
            <a:gdLst/>
            <a:ahLst/>
            <a:cxnLst/>
            <a:rect l="l" t="t" r="r" b="b"/>
            <a:pathLst>
              <a:path w="6438717" h="1384324">
                <a:moveTo>
                  <a:pt x="0" y="0"/>
                </a:moveTo>
                <a:lnTo>
                  <a:pt x="6438717" y="0"/>
                </a:lnTo>
                <a:lnTo>
                  <a:pt x="6438717" y="1384324"/>
                </a:lnTo>
                <a:lnTo>
                  <a:pt x="0" y="138432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850264" y="2391042"/>
            <a:ext cx="15982253" cy="68672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</a:pPr>
            <a:r>
              <a:rPr lang="en-US" sz="9000" b="1">
                <a:solidFill>
                  <a:srgbClr val="000000"/>
                </a:solidFill>
                <a:latin typeface="Afrah Bold"/>
                <a:ea typeface="Afrah Bold"/>
                <a:cs typeface="Afrah Bold"/>
                <a:sym typeface="Afrah Bold"/>
              </a:rPr>
              <a:t>基本學區</a:t>
            </a:r>
          </a:p>
          <a:p>
            <a:pPr algn="ctr">
              <a:lnSpc>
                <a:spcPts val="13999"/>
              </a:lnSpc>
            </a:pPr>
            <a:r>
              <a:rPr lang="en-US" sz="9999" b="1">
                <a:solidFill>
                  <a:srgbClr val="000000"/>
                </a:solidFill>
                <a:latin typeface="Afrah Bold"/>
                <a:ea typeface="Afrah Bold"/>
                <a:cs typeface="Afrah Bold"/>
                <a:sym typeface="Afrah Bold"/>
              </a:rPr>
              <a:t>大同、楠樹、金泉、大連</a:t>
            </a:r>
          </a:p>
          <a:p>
            <a:pPr algn="ctr">
              <a:lnSpc>
                <a:spcPts val="13999"/>
              </a:lnSpc>
            </a:pPr>
            <a:r>
              <a:rPr lang="en-US" sz="9999" b="1">
                <a:solidFill>
                  <a:srgbClr val="000000"/>
                </a:solidFill>
                <a:latin typeface="Afrah Bold"/>
                <a:ea typeface="Afrah Bold"/>
                <a:cs typeface="Afrah Bold"/>
                <a:sym typeface="Afrah Bold"/>
              </a:rPr>
              <a:t>公園、斯文、華山、溝美</a:t>
            </a:r>
          </a:p>
          <a:p>
            <a:pPr algn="ctr">
              <a:lnSpc>
                <a:spcPts val="13999"/>
              </a:lnSpc>
            </a:pPr>
            <a:r>
              <a:rPr lang="en-US" sz="9999" b="1">
                <a:solidFill>
                  <a:srgbClr val="000000"/>
                </a:solidFill>
                <a:latin typeface="Afrah Bold"/>
                <a:ea typeface="Afrah Bold"/>
                <a:cs typeface="Afrah Bold"/>
                <a:sym typeface="Afrah Bold"/>
              </a:rPr>
              <a:t>仁愛、</a:t>
            </a:r>
            <a:r>
              <a:rPr lang="en-US" sz="9999" b="1">
                <a:solidFill>
                  <a:srgbClr val="004AAD"/>
                </a:solidFill>
                <a:latin typeface="Afrah Bold"/>
                <a:ea typeface="Afrah Bold"/>
                <a:cs typeface="Afrah Bold"/>
                <a:sym typeface="Afrah Bold"/>
              </a:rPr>
              <a:t>長治鄉長興村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897189" y="-113109"/>
            <a:ext cx="13888404" cy="2403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0"/>
              </a:lnSpc>
            </a:pPr>
            <a:r>
              <a:rPr lang="en-US" sz="14000" b="1">
                <a:solidFill>
                  <a:srgbClr val="FF3131"/>
                </a:solidFill>
                <a:latin typeface="Afrah Bold"/>
                <a:ea typeface="Afrah Bold"/>
                <a:cs typeface="Afrah Bold"/>
                <a:sym typeface="Afrah Bold"/>
              </a:rPr>
              <a:t>戶籍在屏東市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ED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634566" y="-612063"/>
            <a:ext cx="12768274" cy="11392535"/>
          </a:xfrm>
          <a:custGeom>
            <a:avLst/>
            <a:gdLst/>
            <a:ahLst/>
            <a:cxnLst/>
            <a:rect l="l" t="t" r="r" b="b"/>
            <a:pathLst>
              <a:path w="12768274" h="11392535">
                <a:moveTo>
                  <a:pt x="0" y="0"/>
                </a:moveTo>
                <a:lnTo>
                  <a:pt x="12768274" y="0"/>
                </a:lnTo>
                <a:lnTo>
                  <a:pt x="12768274" y="11392535"/>
                </a:lnTo>
                <a:lnTo>
                  <a:pt x="0" y="1139253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1105"/>
            </a:stretch>
          </a:blipFill>
        </p:spPr>
      </p:sp>
      <p:sp>
        <p:nvSpPr>
          <p:cNvPr id="3" name="Freeform 3"/>
          <p:cNvSpPr/>
          <p:nvPr/>
        </p:nvSpPr>
        <p:spPr>
          <a:xfrm flipH="1">
            <a:off x="1028700" y="256374"/>
            <a:ext cx="3381378" cy="4246628"/>
          </a:xfrm>
          <a:custGeom>
            <a:avLst/>
            <a:gdLst/>
            <a:ahLst/>
            <a:cxnLst/>
            <a:rect l="l" t="t" r="r" b="b"/>
            <a:pathLst>
              <a:path w="3381378" h="4246628">
                <a:moveTo>
                  <a:pt x="3381378" y="0"/>
                </a:moveTo>
                <a:lnTo>
                  <a:pt x="0" y="0"/>
                </a:lnTo>
                <a:lnTo>
                  <a:pt x="0" y="4246628"/>
                </a:lnTo>
                <a:lnTo>
                  <a:pt x="3381378" y="4246628"/>
                </a:lnTo>
                <a:lnTo>
                  <a:pt x="3381378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4869787" y="7022861"/>
            <a:ext cx="4195922" cy="4080534"/>
          </a:xfrm>
          <a:custGeom>
            <a:avLst/>
            <a:gdLst/>
            <a:ahLst/>
            <a:cxnLst/>
            <a:rect l="l" t="t" r="r" b="b"/>
            <a:pathLst>
              <a:path w="4195922" h="4080534">
                <a:moveTo>
                  <a:pt x="0" y="0"/>
                </a:moveTo>
                <a:lnTo>
                  <a:pt x="4195922" y="0"/>
                </a:lnTo>
                <a:lnTo>
                  <a:pt x="4195922" y="4080534"/>
                </a:lnTo>
                <a:lnTo>
                  <a:pt x="0" y="408053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408103" y="-625"/>
            <a:ext cx="17221200" cy="101950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835152" lvl="1">
              <a:lnSpc>
                <a:spcPts val="27710"/>
              </a:lnSpc>
            </a:pPr>
            <a:r>
              <a:rPr lang="zh-TW" altLang="en-US" sz="17000" dirty="0" smtClean="0">
                <a:solidFill>
                  <a:srgbClr val="FF3131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         </a:t>
            </a:r>
            <a:r>
              <a:rPr lang="en-US" sz="17000" dirty="0" smtClean="0">
                <a:solidFill>
                  <a:srgbClr val="FF3131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5</a:t>
            </a:r>
            <a:r>
              <a:rPr lang="en-US" sz="17000" dirty="0">
                <a:solidFill>
                  <a:srgbClr val="FF3131"/>
                </a:solidFill>
                <a:latin typeface="可画甜心体"/>
                <a:ea typeface="可画甜心体"/>
                <a:cs typeface="可画甜心体"/>
                <a:sym typeface="可画甜心体"/>
              </a:rPr>
              <a:t>月9日</a:t>
            </a:r>
          </a:p>
          <a:p>
            <a:pPr>
              <a:lnSpc>
                <a:spcPts val="14669"/>
              </a:lnSpc>
            </a:pPr>
            <a:r>
              <a:rPr lang="en-US" sz="8999" dirty="0" err="1">
                <a:solidFill>
                  <a:srgbClr val="000000"/>
                </a:solidFill>
                <a:latin typeface="王漢宗特黑體"/>
                <a:ea typeface="王漢宗特黑體"/>
                <a:cs typeface="王漢宗特黑體"/>
                <a:sym typeface="王漢宗特黑體"/>
              </a:rPr>
              <a:t>持戶籍資料、國小在學證明</a:t>
            </a:r>
            <a:r>
              <a:rPr lang="en-US" sz="8999" dirty="0">
                <a:solidFill>
                  <a:srgbClr val="000000"/>
                </a:solidFill>
                <a:latin typeface="王漢宗特黑體"/>
                <a:ea typeface="王漢宗特黑體"/>
                <a:cs typeface="王漢宗特黑體"/>
                <a:sym typeface="王漢宗特黑體"/>
              </a:rPr>
              <a:t>、（</a:t>
            </a:r>
            <a:r>
              <a:rPr lang="en-US" sz="8999" dirty="0" err="1">
                <a:solidFill>
                  <a:srgbClr val="000000"/>
                </a:solidFill>
                <a:latin typeface="王漢宗特黑體"/>
                <a:ea typeface="王漢宗特黑體"/>
                <a:cs typeface="王漢宗特黑體"/>
                <a:sym typeface="王漢宗特黑體"/>
              </a:rPr>
              <a:t>入學報到通知單）至明正國中報到</a:t>
            </a:r>
            <a:r>
              <a:rPr lang="en-US" sz="8999" dirty="0">
                <a:solidFill>
                  <a:srgbClr val="000000"/>
                </a:solidFill>
                <a:latin typeface="王漢宗特黑體"/>
                <a:ea typeface="王漢宗特黑體"/>
                <a:cs typeface="王漢宗特黑體"/>
                <a:sym typeface="王漢宗特黑體"/>
              </a:rPr>
              <a:t>。</a:t>
            </a:r>
          </a:p>
          <a:p>
            <a:pPr algn="l">
              <a:lnSpc>
                <a:spcPts val="11200"/>
              </a:lnSpc>
            </a:pPr>
            <a:endParaRPr lang="en-US" sz="8999" dirty="0" smtClean="0">
              <a:solidFill>
                <a:srgbClr val="000000"/>
              </a:solidFill>
              <a:latin typeface="王漢宗特黑體"/>
              <a:ea typeface="王漢宗特黑體"/>
              <a:cs typeface="王漢宗特黑體"/>
              <a:sym typeface="王漢宗特黑體"/>
            </a:endParaRPr>
          </a:p>
          <a:p>
            <a:pPr algn="l">
              <a:lnSpc>
                <a:spcPts val="11200"/>
              </a:lnSpc>
            </a:pPr>
            <a:r>
              <a:rPr lang="en-US" sz="8999" dirty="0" smtClean="0">
                <a:solidFill>
                  <a:srgbClr val="FF0000"/>
                </a:solidFill>
                <a:latin typeface="王漢宗特黑體"/>
                <a:ea typeface="王漢宗特黑體"/>
                <a:cs typeface="王漢宗特黑體"/>
                <a:sym typeface="王漢宗特黑體"/>
              </a:rPr>
              <a:t>1/27~1/29</a:t>
            </a:r>
            <a:r>
              <a:rPr lang="zh-TW" altLang="en-US" sz="8999" dirty="0" smtClean="0">
                <a:solidFill>
                  <a:srgbClr val="000000"/>
                </a:solidFill>
                <a:latin typeface="王漢宗特黑體"/>
                <a:ea typeface="王漢宗特黑體"/>
                <a:cs typeface="王漢宗特黑體"/>
                <a:sym typeface="王漢宗特黑體"/>
              </a:rPr>
              <a:t>科技營隊歡迎參加</a:t>
            </a:r>
            <a:endParaRPr lang="en-US" sz="8999" dirty="0">
              <a:solidFill>
                <a:srgbClr val="000000"/>
              </a:solidFill>
              <a:latin typeface="王漢宗特黑體"/>
              <a:ea typeface="王漢宗特黑體"/>
              <a:cs typeface="王漢宗特黑體"/>
              <a:sym typeface="王漢宗特黑體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7624169" cy="10287000"/>
            <a:chOff x="0" y="0"/>
            <a:chExt cx="2579040" cy="3479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579040" cy="3479800"/>
            </a:xfrm>
            <a:custGeom>
              <a:avLst/>
              <a:gdLst/>
              <a:ahLst/>
              <a:cxnLst/>
              <a:rect l="l" t="t" r="r" b="b"/>
              <a:pathLst>
                <a:path w="2579040" h="3479800">
                  <a:moveTo>
                    <a:pt x="0" y="0"/>
                  </a:moveTo>
                  <a:lnTo>
                    <a:pt x="2579040" y="0"/>
                  </a:lnTo>
                  <a:lnTo>
                    <a:pt x="2579040" y="3479800"/>
                  </a:lnTo>
                  <a:lnTo>
                    <a:pt x="0" y="3479800"/>
                  </a:lnTo>
                  <a:close/>
                </a:path>
              </a:pathLst>
            </a:custGeom>
            <a:solidFill>
              <a:srgbClr val="ECE4DB"/>
            </a:solidFill>
          </p:spPr>
        </p:sp>
      </p:grpSp>
      <p:sp>
        <p:nvSpPr>
          <p:cNvPr id="4" name="AutoShape 4"/>
          <p:cNvSpPr/>
          <p:nvPr/>
        </p:nvSpPr>
        <p:spPr>
          <a:xfrm>
            <a:off x="1028700" y="1028700"/>
            <a:ext cx="16206788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AutoShape 5"/>
          <p:cNvSpPr/>
          <p:nvPr/>
        </p:nvSpPr>
        <p:spPr>
          <a:xfrm>
            <a:off x="1052512" y="9210675"/>
            <a:ext cx="16182975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" name="AutoShape 6"/>
          <p:cNvSpPr/>
          <p:nvPr/>
        </p:nvSpPr>
        <p:spPr>
          <a:xfrm rot="5400000">
            <a:off x="-3062287" y="5119688"/>
            <a:ext cx="8229600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7" name="AutoShape 7"/>
          <p:cNvSpPr/>
          <p:nvPr/>
        </p:nvSpPr>
        <p:spPr>
          <a:xfrm rot="5400000">
            <a:off x="13120688" y="5119688"/>
            <a:ext cx="8229600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Freeform 8"/>
          <p:cNvSpPr/>
          <p:nvPr/>
        </p:nvSpPr>
        <p:spPr>
          <a:xfrm>
            <a:off x="0" y="0"/>
            <a:ext cx="7624169" cy="10287000"/>
          </a:xfrm>
          <a:custGeom>
            <a:avLst/>
            <a:gdLst/>
            <a:ahLst/>
            <a:cxnLst/>
            <a:rect l="l" t="t" r="r" b="b"/>
            <a:pathLst>
              <a:path w="7624169" h="10287000">
                <a:moveTo>
                  <a:pt x="0" y="0"/>
                </a:moveTo>
                <a:lnTo>
                  <a:pt x="7624169" y="0"/>
                </a:lnTo>
                <a:lnTo>
                  <a:pt x="7624169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5388" r="-60057" b="-3081"/>
            </a:stretch>
          </a:blipFill>
        </p:spPr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7822163" y="5859113"/>
            <a:ext cx="9437137" cy="2312098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771756" y="2752817"/>
            <a:ext cx="9292332" cy="2066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800"/>
              </a:lnSpc>
            </a:pPr>
            <a:r>
              <a:rPr lang="en-US" sz="12000">
                <a:solidFill>
                  <a:srgbClr val="000000"/>
                </a:solidFill>
                <a:latin typeface="Afrah"/>
                <a:ea typeface="Afrah"/>
                <a:cs typeface="Afrah"/>
                <a:sym typeface="Afrah"/>
              </a:rPr>
              <a:t>歡迎您的加入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457</Words>
  <Application>Microsoft Office PowerPoint</Application>
  <PresentationFormat>自訂</PresentationFormat>
  <Paragraphs>147</Paragraphs>
  <Slides>26</Slides>
  <Notes>0</Notes>
  <HiddenSlides>0</HiddenSlides>
  <MMClips>1</MMClips>
  <ScaleCrop>false</ScaleCrop>
  <HeadingPairs>
    <vt:vector size="6" baseType="variant">
      <vt:variant>
        <vt:lpstr>使用字型</vt:lpstr>
      </vt:variant>
      <vt:variant>
        <vt:i4>16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26</vt:i4>
      </vt:variant>
    </vt:vector>
  </HeadingPairs>
  <TitlesOfParts>
    <vt:vector size="43" baseType="lpstr">
      <vt:lpstr>Afrah</vt:lpstr>
      <vt:lpstr>可画乐黑</vt:lpstr>
      <vt:lpstr>可画动感隶书</vt:lpstr>
      <vt:lpstr>Calibri</vt:lpstr>
      <vt:lpstr>可画榜书</vt:lpstr>
      <vt:lpstr>Arial</vt:lpstr>
      <vt:lpstr>可画海报体</vt:lpstr>
      <vt:lpstr>Afrah Bold</vt:lpstr>
      <vt:lpstr>Noto Sans T Chinese Bold</vt:lpstr>
      <vt:lpstr>王漢宗特黑體</vt:lpstr>
      <vt:lpstr>Open Sans Condensed Bold</vt:lpstr>
      <vt:lpstr>One Little Font Bold</vt:lpstr>
      <vt:lpstr>Canva Student Font</vt:lpstr>
      <vt:lpstr>可画甜心体</vt:lpstr>
      <vt:lpstr>Open Sans Bold</vt:lpstr>
      <vt:lpstr>新細明體</vt:lpstr>
      <vt:lpstr>Office Theme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下一站明正</dc:title>
  <cp:lastModifiedBy>user</cp:lastModifiedBy>
  <cp:revision>10</cp:revision>
  <dcterms:created xsi:type="dcterms:W3CDTF">2006-08-16T00:00:00Z</dcterms:created>
  <dcterms:modified xsi:type="dcterms:W3CDTF">2026-03-11T23:38:09Z</dcterms:modified>
  <dc:identifier>DAF5lqRswCo</dc:identifier>
</cp:coreProperties>
</file>