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70" r:id="rId12"/>
    <p:sldId id="267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9" r:id="rId24"/>
    <p:sldId id="279" r:id="rId25"/>
    <p:sldId id="282" r:id="rId26"/>
    <p:sldId id="281" r:id="rId27"/>
    <p:sldId id="284" r:id="rId28"/>
    <p:sldId id="285" r:id="rId29"/>
    <p:sldId id="286" r:id="rId30"/>
    <p:sldId id="287" r:id="rId31"/>
    <p:sldId id="288" r:id="rId3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54" d="100"/>
          <a:sy n="54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5967D-6D5E-4723-B17B-99365AA41DAC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C140-CDD4-44A8-9A75-E6BE522930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65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C0671-5E1A-4669-B490-9BC62A2EF14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E9C1-20E6-4FEC-949E-F24F995398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61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EE9C1-20E6-4FEC-949E-F24F9953982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81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4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66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8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46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43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65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4928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1183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2897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38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7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21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50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96040E-1286-4209-A7B9-3AC6B0BCFC1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AD146C-38C3-47E2-8A34-14E39BBA64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874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akedetail.com/" TargetMode="External"/><Relationship Id="rId2" Type="http://schemas.openxmlformats.org/officeDocument/2006/relationships/hyperlink" Target="https://www.shutterstock.com/zh-Hant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rtfdsa@hot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「兒童及</a:t>
            </a:r>
            <a:r>
              <a:rPr lang="zh-CN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少年</a:t>
            </a:r>
            <a:r>
              <a:rPr lang="en-US" altLang="zh-CN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CN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性</a:t>
            </a:r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剝削防制條例</a:t>
            </a:r>
            <a:r>
              <a:rPr lang="zh-CN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en-US" altLang="zh-CN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CN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案例宣導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27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9" y="637014"/>
            <a:ext cx="6135439" cy="5683870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962337" y="1943100"/>
            <a:ext cx="4809392" cy="269992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蜜蜜高中一年級，將來的夢想是當</a:t>
            </a:r>
            <a:r>
              <a:rPr lang="en-US" altLang="zh-TW" dirty="0" smtClean="0"/>
              <a:t>YOUTUBER</a:t>
            </a:r>
            <a:r>
              <a:rPr lang="zh-TW" altLang="en-US" dirty="0" smtClean="0"/>
              <a:t>，每天都在</a:t>
            </a:r>
            <a:r>
              <a:rPr lang="zh-TW" altLang="zh-TW" dirty="0" smtClean="0"/>
              <a:t>經營</a:t>
            </a:r>
            <a:r>
              <a:rPr lang="en-US" altLang="zh-TW" dirty="0" smtClean="0"/>
              <a:t>IG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為了增加按讚數，</a:t>
            </a:r>
            <a:r>
              <a:rPr lang="zh-TW" altLang="zh-TW" dirty="0" smtClean="0"/>
              <a:t>經常</a:t>
            </a:r>
            <a:r>
              <a:rPr lang="zh-TW" altLang="zh-TW" dirty="0"/>
              <a:t>會拍一些尺度比較大的</a:t>
            </a:r>
            <a:r>
              <a:rPr lang="zh-TW" altLang="zh-TW" dirty="0" smtClean="0"/>
              <a:t>照片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也因為這樣，</a:t>
            </a:r>
            <a:r>
              <a:rPr lang="en-US" altLang="zh-TW" dirty="0" smtClean="0"/>
              <a:t>IG</a:t>
            </a:r>
            <a:r>
              <a:rPr lang="zh-TW" altLang="zh-TW" dirty="0"/>
              <a:t>小</a:t>
            </a:r>
            <a:r>
              <a:rPr lang="zh-TW" altLang="zh-TW" dirty="0" smtClean="0"/>
              <a:t>盒子</a:t>
            </a:r>
            <a:r>
              <a:rPr lang="zh-TW" altLang="en-US" dirty="0" smtClean="0"/>
              <a:t>常常</a:t>
            </a:r>
            <a:r>
              <a:rPr lang="zh-TW" altLang="zh-TW" dirty="0" smtClean="0"/>
              <a:t>會</a:t>
            </a:r>
            <a:r>
              <a:rPr lang="zh-TW" altLang="zh-TW" dirty="0"/>
              <a:t>有一些</a:t>
            </a:r>
            <a:r>
              <a:rPr lang="zh-TW" altLang="zh-TW" dirty="0" smtClean="0"/>
              <a:t>奇怪的</a:t>
            </a:r>
            <a:r>
              <a:rPr lang="zh-TW" altLang="en-US" dirty="0" smtClean="0"/>
              <a:t>騷擾</a:t>
            </a:r>
            <a:r>
              <a:rPr lang="zh-TW" altLang="zh-TW" dirty="0" smtClean="0"/>
              <a:t>訊息</a:t>
            </a:r>
            <a:r>
              <a:rPr lang="zh-TW" altLang="zh-TW" dirty="0"/>
              <a:t>，</a:t>
            </a:r>
            <a:r>
              <a:rPr lang="zh-TW" altLang="zh-TW" dirty="0" smtClean="0"/>
              <a:t>讓</a:t>
            </a:r>
            <a:r>
              <a:rPr lang="zh-TW" altLang="en-US" dirty="0"/>
              <a:t>蜜蜜</a:t>
            </a:r>
            <a:r>
              <a:rPr lang="zh-TW" altLang="zh-TW" dirty="0" smtClean="0"/>
              <a:t>非常困擾</a:t>
            </a:r>
            <a:r>
              <a:rPr lang="zh-TW" altLang="en-US" dirty="0" smtClean="0"/>
              <a:t>。</a:t>
            </a:r>
          </a:p>
        </p:txBody>
      </p:sp>
      <p:sp>
        <p:nvSpPr>
          <p:cNvPr id="3" name="心形 2"/>
          <p:cNvSpPr/>
          <p:nvPr/>
        </p:nvSpPr>
        <p:spPr>
          <a:xfrm>
            <a:off x="6436311" y="1819922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心形 5"/>
          <p:cNvSpPr/>
          <p:nvPr/>
        </p:nvSpPr>
        <p:spPr>
          <a:xfrm>
            <a:off x="10494886" y="1324252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心形 6"/>
          <p:cNvSpPr/>
          <p:nvPr/>
        </p:nvSpPr>
        <p:spPr>
          <a:xfrm>
            <a:off x="6307585" y="1022411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心形 7"/>
          <p:cNvSpPr/>
          <p:nvPr/>
        </p:nvSpPr>
        <p:spPr>
          <a:xfrm>
            <a:off x="6855041" y="1475172"/>
            <a:ext cx="292963" cy="3018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心形 8"/>
          <p:cNvSpPr/>
          <p:nvPr/>
        </p:nvSpPr>
        <p:spPr>
          <a:xfrm>
            <a:off x="7626156" y="1563949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心形 9"/>
          <p:cNvSpPr/>
          <p:nvPr/>
        </p:nvSpPr>
        <p:spPr>
          <a:xfrm>
            <a:off x="7001522" y="2488706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心形 10"/>
          <p:cNvSpPr/>
          <p:nvPr/>
        </p:nvSpPr>
        <p:spPr>
          <a:xfrm>
            <a:off x="10201923" y="1970842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心形 11"/>
          <p:cNvSpPr/>
          <p:nvPr/>
        </p:nvSpPr>
        <p:spPr>
          <a:xfrm>
            <a:off x="8289785" y="3259712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心形 12"/>
          <p:cNvSpPr/>
          <p:nvPr/>
        </p:nvSpPr>
        <p:spPr>
          <a:xfrm>
            <a:off x="7743510" y="2186865"/>
            <a:ext cx="292963" cy="301841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心形 13"/>
          <p:cNvSpPr/>
          <p:nvPr/>
        </p:nvSpPr>
        <p:spPr>
          <a:xfrm>
            <a:off x="6729274" y="4169854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心形 14"/>
          <p:cNvSpPr/>
          <p:nvPr/>
        </p:nvSpPr>
        <p:spPr>
          <a:xfrm>
            <a:off x="10071687" y="3899797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心形 15"/>
          <p:cNvSpPr/>
          <p:nvPr/>
        </p:nvSpPr>
        <p:spPr>
          <a:xfrm>
            <a:off x="8603083" y="1413028"/>
            <a:ext cx="292963" cy="301841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心形 16"/>
          <p:cNvSpPr/>
          <p:nvPr/>
        </p:nvSpPr>
        <p:spPr>
          <a:xfrm>
            <a:off x="9368901" y="3561553"/>
            <a:ext cx="292963" cy="30184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5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77815" y="2186489"/>
            <a:ext cx="4686300" cy="3311189"/>
          </a:xfrm>
        </p:spPr>
        <p:txBody>
          <a:bodyPr/>
          <a:lstStyle/>
          <a:p>
            <a:r>
              <a:rPr lang="zh-TW" altLang="en-US" dirty="0"/>
              <a:t>但是</a:t>
            </a:r>
            <a:r>
              <a:rPr lang="zh-TW" altLang="zh-TW" dirty="0"/>
              <a:t>其中一個訊息讓</a:t>
            </a:r>
            <a:r>
              <a:rPr lang="zh-TW" altLang="en-US" dirty="0"/>
              <a:t>蜜蜜覺得很特別，琳達會</a:t>
            </a:r>
            <a:r>
              <a:rPr lang="zh-TW" altLang="zh-TW" dirty="0"/>
              <a:t>在訊息中分享漂亮的景點與咖啡廳</a:t>
            </a:r>
            <a:r>
              <a:rPr lang="zh-TW" altLang="en-US" dirty="0"/>
              <a:t>照片</a:t>
            </a:r>
            <a:r>
              <a:rPr lang="zh-TW" altLang="zh-TW" dirty="0"/>
              <a:t>，</a:t>
            </a:r>
            <a:r>
              <a:rPr lang="zh-TW" altLang="en-US" dirty="0"/>
              <a:t>琳達</a:t>
            </a:r>
            <a:r>
              <a:rPr lang="zh-TW" altLang="zh-TW" dirty="0"/>
              <a:t>的</a:t>
            </a:r>
            <a:r>
              <a:rPr lang="en-US" altLang="zh-TW" dirty="0"/>
              <a:t>IG</a:t>
            </a:r>
            <a:r>
              <a:rPr lang="zh-TW" altLang="zh-TW" dirty="0"/>
              <a:t>個人動態也都是美女出遊打卡照片，</a:t>
            </a:r>
            <a:r>
              <a:rPr lang="zh-TW" altLang="en-US" dirty="0"/>
              <a:t>蜜蜜</a:t>
            </a:r>
            <a:r>
              <a:rPr lang="zh-TW" altLang="zh-TW" dirty="0"/>
              <a:t>就跟</a:t>
            </a:r>
            <a:r>
              <a:rPr lang="zh-TW" altLang="en-US" dirty="0"/>
              <a:t>琳達</a:t>
            </a:r>
            <a:r>
              <a:rPr lang="zh-TW" altLang="zh-TW" dirty="0"/>
              <a:t>在小盒子聊起天</a:t>
            </a:r>
            <a:r>
              <a:rPr lang="zh-TW" altLang="zh-TW" dirty="0" smtClean="0"/>
              <a:t>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兩</a:t>
            </a:r>
            <a:r>
              <a:rPr lang="zh-TW" altLang="zh-TW" dirty="0"/>
              <a:t>人越來越好，</a:t>
            </a:r>
            <a:r>
              <a:rPr lang="zh-TW" altLang="en-US" dirty="0"/>
              <a:t>只是</a:t>
            </a:r>
            <a:r>
              <a:rPr lang="zh-TW" altLang="zh-TW" dirty="0"/>
              <a:t>每次說要打電話</a:t>
            </a:r>
            <a:r>
              <a:rPr lang="zh-TW" altLang="en-US" dirty="0"/>
              <a:t>琳達</a:t>
            </a:r>
            <a:r>
              <a:rPr lang="zh-TW" altLang="zh-TW" dirty="0"/>
              <a:t>都說一到兩句就訊號不好掛掉。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67" y="998870"/>
            <a:ext cx="3429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1415564" y="2386226"/>
            <a:ext cx="4299438" cy="3311189"/>
          </a:xfrm>
        </p:spPr>
        <p:txBody>
          <a:bodyPr>
            <a:normAutofit/>
          </a:bodyPr>
          <a:lstStyle/>
          <a:p>
            <a:r>
              <a:rPr lang="zh-TW" altLang="zh-TW" dirty="0"/>
              <a:t>某一天兩人聊到減肥、胸部、醫美</a:t>
            </a:r>
            <a:r>
              <a:rPr lang="zh-TW" altLang="en-US" dirty="0"/>
              <a:t>的話題</a:t>
            </a:r>
            <a:r>
              <a:rPr lang="zh-TW" altLang="zh-TW" dirty="0"/>
              <a:t>，</a:t>
            </a:r>
            <a:r>
              <a:rPr lang="zh-TW" altLang="en-US" dirty="0"/>
              <a:t>琳達</a:t>
            </a:r>
            <a:r>
              <a:rPr lang="zh-TW" altLang="zh-TW" dirty="0"/>
              <a:t>就跟</a:t>
            </a:r>
            <a:r>
              <a:rPr lang="zh-TW" altLang="en-US" dirty="0"/>
              <a:t>蜜蜜</a:t>
            </a:r>
            <a:r>
              <a:rPr lang="zh-TW" altLang="zh-TW" dirty="0" smtClean="0"/>
              <a:t>分享</a:t>
            </a:r>
            <a:r>
              <a:rPr lang="zh-TW" altLang="en-US" dirty="0" smtClean="0"/>
              <a:t>了</a:t>
            </a:r>
            <a:r>
              <a:rPr lang="zh-TW" altLang="zh-TW" dirty="0" smtClean="0"/>
              <a:t>自己</a:t>
            </a:r>
            <a:r>
              <a:rPr lang="zh-TW" altLang="en-US" dirty="0" smtClean="0"/>
              <a:t>的裸體猥褻照片</a:t>
            </a:r>
            <a:r>
              <a:rPr lang="zh-TW" altLang="zh-TW" dirty="0" smtClean="0"/>
              <a:t>，</a:t>
            </a:r>
            <a:r>
              <a:rPr lang="zh-TW" altLang="en-US" dirty="0"/>
              <a:t>蜜蜜</a:t>
            </a:r>
            <a:r>
              <a:rPr lang="zh-TW" altLang="zh-TW" dirty="0"/>
              <a:t>雖然有點猶豫，也自己主動分享了</a:t>
            </a:r>
            <a:r>
              <a:rPr lang="zh-TW" altLang="zh-TW" dirty="0" smtClean="0"/>
              <a:t>全身</a:t>
            </a:r>
            <a:r>
              <a:rPr lang="zh-TW" altLang="en-US" dirty="0" smtClean="0"/>
              <a:t>裸體猥褻照片</a:t>
            </a:r>
            <a:r>
              <a:rPr lang="zh-TW" altLang="zh-TW" dirty="0" smtClean="0"/>
              <a:t>。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31" y="1195754"/>
            <a:ext cx="5768962" cy="41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66672" y="2113470"/>
            <a:ext cx="5373956" cy="375979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但是</a:t>
            </a:r>
            <a:r>
              <a:rPr lang="zh-TW" altLang="en-US" dirty="0"/>
              <a:t>沒想到，琳達</a:t>
            </a:r>
            <a:r>
              <a:rPr lang="zh-TW" altLang="zh-TW" dirty="0"/>
              <a:t>根本不是照片裡的美女，是</a:t>
            </a:r>
            <a:r>
              <a:rPr lang="zh-TW" altLang="en-US" dirty="0"/>
              <a:t>國雄</a:t>
            </a:r>
            <a:r>
              <a:rPr lang="zh-TW" altLang="zh-TW" dirty="0"/>
              <a:t>盜用網紅的照片</a:t>
            </a:r>
            <a:r>
              <a:rPr lang="zh-TW" altLang="en-US" dirty="0"/>
              <a:t>用</a:t>
            </a:r>
            <a:r>
              <a:rPr lang="en-US" altLang="zh-TW" dirty="0"/>
              <a:t>IG</a:t>
            </a:r>
            <a:r>
              <a:rPr lang="zh-TW" altLang="zh-TW" dirty="0"/>
              <a:t>營造個人形象，</a:t>
            </a:r>
            <a:r>
              <a:rPr lang="zh-TW" altLang="en-US" dirty="0"/>
              <a:t>國雄</a:t>
            </a:r>
            <a:r>
              <a:rPr lang="zh-TW" altLang="zh-TW" dirty="0"/>
              <a:t>成功取得照片後，珍藏在自己的手機檔案裡面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只是</a:t>
            </a:r>
            <a:r>
              <a:rPr lang="zh-TW" altLang="zh-TW" dirty="0"/>
              <a:t>某一天，</a:t>
            </a:r>
            <a:r>
              <a:rPr lang="zh-TW" altLang="en-US" dirty="0"/>
              <a:t>國雄</a:t>
            </a:r>
            <a:r>
              <a:rPr lang="zh-TW" altLang="zh-TW" dirty="0"/>
              <a:t>的好友</a:t>
            </a:r>
            <a:r>
              <a:rPr lang="zh-TW" altLang="en-US" dirty="0"/>
              <a:t>宇祥</a:t>
            </a:r>
            <a:r>
              <a:rPr lang="zh-TW" altLang="zh-TW" dirty="0"/>
              <a:t>借用</a:t>
            </a:r>
            <a:r>
              <a:rPr lang="zh-TW" altLang="en-US" dirty="0"/>
              <a:t>國雄</a:t>
            </a:r>
            <a:r>
              <a:rPr lang="zh-TW" altLang="zh-TW" dirty="0"/>
              <a:t>的手機，翻到了</a:t>
            </a:r>
            <a:r>
              <a:rPr lang="zh-TW" altLang="en-US" dirty="0"/>
              <a:t>蜜蜜</a:t>
            </a:r>
            <a:r>
              <a:rPr lang="zh-TW" altLang="zh-TW" dirty="0"/>
              <a:t>的裸照，覺得這照片太精彩可以私下收藏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趁國雄不注意，操作國雄的手機，把照片傳給自己</a:t>
            </a:r>
            <a:r>
              <a:rPr lang="en-US" altLang="zh-TW" dirty="0" smtClean="0"/>
              <a:t>…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94" y="1612514"/>
            <a:ext cx="4820098" cy="3615073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8664606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8768731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849243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9086533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9167045" y="2666685"/>
            <a:ext cx="165402" cy="259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9323823" y="2725445"/>
            <a:ext cx="133165" cy="14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79301" y="458812"/>
            <a:ext cx="10275239" cy="2515208"/>
          </a:xfrm>
        </p:spPr>
        <p:txBody>
          <a:bodyPr/>
          <a:lstStyle/>
          <a:p>
            <a:r>
              <a:rPr lang="zh-TW" altLang="en-US" dirty="0" smtClean="0"/>
              <a:t>國雄女朋友在國雄手機裡面發現其他女人的裸照，一下怒火中燒，找到了蜜蜜的</a:t>
            </a:r>
            <a:r>
              <a:rPr lang="en-US" altLang="zh-TW" dirty="0" smtClean="0"/>
              <a:t>IG</a:t>
            </a:r>
            <a:r>
              <a:rPr lang="zh-TW" altLang="en-US" dirty="0" smtClean="0"/>
              <a:t>，在上面留言、散佈照片，以前一直吹捧蜜蜜的粉絲都下載照片，轉成辱罵蜜蜜私生活不檢點，蜜蜜的照片到處流傳，男朋友也提出分手，蜜蜜不敢上學擔心同學的眼光，最後試圖自殺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國雄一開始只想要看蜜蜜的照片，也沒有想傳出去，誰知道手機借別人使用時變成這樣，國雄看到蜜蜜自殺心裡覺得非常愧疚</a:t>
            </a:r>
            <a:r>
              <a:rPr lang="en-US" altLang="zh-TW" dirty="0" smtClean="0"/>
              <a:t>…</a:t>
            </a:r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45" y="2656764"/>
            <a:ext cx="9477349" cy="40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29557" y="1415562"/>
            <a:ext cx="10394707" cy="4750331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蜜蜜是被騙，這樣也有事？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dirty="0"/>
              <a:t>蜜</a:t>
            </a:r>
            <a:r>
              <a:rPr lang="zh-TW" altLang="en-US" sz="2000" dirty="0" smtClean="0"/>
              <a:t>蜜是</a:t>
            </a:r>
            <a:r>
              <a:rPr lang="zh-TW" altLang="en-US" sz="2000" b="1" i="1" u="sng" dirty="0" smtClean="0"/>
              <a:t>自願</a:t>
            </a:r>
            <a:r>
              <a:rPr lang="zh-TW" altLang="en-US" sz="2000" dirty="0"/>
              <a:t>拍攝自己的私密照片</a:t>
            </a:r>
            <a:r>
              <a:rPr lang="zh-TW" altLang="en-US" sz="2000" dirty="0" smtClean="0"/>
              <a:t>傳送出去</a:t>
            </a:r>
            <a:endParaRPr lang="en-US" altLang="zh-TW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dirty="0" smtClean="0"/>
              <a:t>雖然不違法，但是要承受</a:t>
            </a:r>
            <a:endParaRPr lang="en-US" altLang="zh-TW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外人的眼光</a:t>
            </a:r>
            <a:endParaRPr lang="en-US" altLang="zh-TW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師長的責難</a:t>
            </a:r>
            <a:endParaRPr lang="en-US" altLang="zh-TW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冗長的訴訟</a:t>
            </a:r>
            <a:endParaRPr lang="en-US" altLang="zh-TW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 smtClean="0"/>
              <a:t>自責的壓力</a:t>
            </a:r>
            <a:endParaRPr lang="en-US" altLang="zh-TW" sz="2000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34879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72662" y="1318845"/>
            <a:ext cx="10394707" cy="473274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國雄有違法嗎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國雄用假帳號讓蜜蜜誤會，藉此獲得照片，違反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3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dirty="0"/>
              <a:t>以強暴、脅迫、藥劑、</a:t>
            </a:r>
            <a:r>
              <a:rPr lang="zh-TW" altLang="zh-TW" b="1" dirty="0">
                <a:solidFill>
                  <a:srgbClr val="FF0000"/>
                </a:solidFill>
              </a:rPr>
              <a:t>詐術</a:t>
            </a:r>
            <a:r>
              <a:rPr lang="zh-TW" altLang="zh-TW" dirty="0"/>
              <a:t>、催眠術或其他違反本人意願之方法，使兒童或少年被拍攝、製造性交或猥褻行為之圖畫、照片、影片、影帶、光碟、電子訊號或其他物品者，處七年以上有期徒刑，得併科新臺幣五百萬元以下罰金。</a:t>
            </a:r>
            <a:r>
              <a:rPr lang="en-US" altLang="zh-TW" dirty="0" smtClean="0"/>
              <a:t>』</a:t>
            </a:r>
          </a:p>
          <a:p>
            <a:endParaRPr lang="en-US" altLang="zh-TW" sz="1800" dirty="0"/>
          </a:p>
          <a:p>
            <a:r>
              <a:rPr lang="zh-TW" altLang="en-US" sz="2800" dirty="0"/>
              <a:t>宇</a:t>
            </a:r>
            <a:r>
              <a:rPr lang="zh-TW" altLang="en-US" sz="2800" dirty="0" smtClean="0"/>
              <a:t>祥用國雄手機跟國雄的帳號傳照片給自己，這個罪算宇祥的嗎？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做動作的人是宇祥，所以是宇祥違法喔。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361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93531" y="1380393"/>
            <a:ext cx="10394707" cy="488221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宇祥的</a:t>
            </a:r>
            <a:r>
              <a:rPr lang="zh-TW" altLang="en-US" sz="2800" dirty="0" smtClean="0"/>
              <a:t>女友沒有一個一個傳送給其他人，只是貼在公開版面，跟宇祥不一樣吧？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宇祥的女友把照片</a:t>
            </a:r>
            <a:r>
              <a:rPr lang="zh-TW" altLang="en-US" dirty="0" smtClean="0"/>
              <a:t>放在公開版面，讓人可以隨時觀看，還是違反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38</a:t>
            </a:r>
            <a:r>
              <a:rPr lang="zh-TW" altLang="en-US" b="1" u="sng" dirty="0"/>
              <a:t>條</a:t>
            </a:r>
            <a:r>
              <a:rPr lang="en-US" altLang="zh-TW" dirty="0"/>
              <a:t>『</a:t>
            </a:r>
            <a:r>
              <a:rPr lang="zh-TW" altLang="zh-TW" b="1" dirty="0">
                <a:solidFill>
                  <a:srgbClr val="FF0000"/>
                </a:solidFill>
              </a:rPr>
              <a:t>散布</a:t>
            </a:r>
            <a:r>
              <a:rPr lang="zh-TW" altLang="zh-TW" dirty="0"/>
              <a:t>、播送或販賣兒童或少年為性交、猥褻行為之圖畫、照片、影片、影帶、光碟、電子訊號或其他物品，或公然陳列，或以他法供人觀覽、聽聞者，處三年以下有期徒刑，得併科新臺幣五百萬元以下罰金。</a:t>
            </a:r>
            <a:r>
              <a:rPr lang="en-US" altLang="zh-TW" dirty="0" smtClean="0"/>
              <a:t>』</a:t>
            </a:r>
          </a:p>
          <a:p>
            <a:endParaRPr lang="en-US" altLang="zh-TW" sz="1800" dirty="0" smtClean="0"/>
          </a:p>
          <a:p>
            <a:r>
              <a:rPr lang="zh-TW" altLang="en-US" sz="2800" dirty="0" smtClean="0"/>
              <a:t>網友</a:t>
            </a:r>
            <a:r>
              <a:rPr lang="zh-TW" altLang="en-US" sz="2800" dirty="0"/>
              <a:t>只是下載</a:t>
            </a:r>
            <a:r>
              <a:rPr lang="zh-TW" altLang="en-US" sz="2800" dirty="0" smtClean="0"/>
              <a:t>照片自己看、沒有傳出去，</a:t>
            </a:r>
            <a:r>
              <a:rPr lang="zh-TW" altLang="en-US" sz="2800" dirty="0"/>
              <a:t>這樣</a:t>
            </a:r>
            <a:r>
              <a:rPr lang="zh-TW" altLang="en-US" sz="2800" dirty="0" smtClean="0"/>
              <a:t>應該沒事吧</a:t>
            </a:r>
            <a:r>
              <a:rPr lang="zh-TW" altLang="en-US" sz="2800" dirty="0"/>
              <a:t>？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b="1" u="sng" dirty="0"/>
              <a:t>兒童及少年性剝削防制條例第</a:t>
            </a:r>
            <a:r>
              <a:rPr lang="zh-TW" altLang="zh-TW" b="1" u="sng" dirty="0"/>
              <a:t>第</a:t>
            </a:r>
            <a:r>
              <a:rPr lang="en-US" altLang="zh-TW" b="1" u="sng" dirty="0"/>
              <a:t> 39 </a:t>
            </a:r>
            <a:r>
              <a:rPr lang="zh-TW" altLang="zh-TW" b="1" u="sng" dirty="0"/>
              <a:t>條</a:t>
            </a:r>
            <a:r>
              <a:rPr lang="en-US" altLang="zh-TW" dirty="0"/>
              <a:t>『</a:t>
            </a:r>
            <a:r>
              <a:rPr lang="zh-TW" altLang="zh-TW" dirty="0"/>
              <a:t>無正當理由</a:t>
            </a:r>
            <a:r>
              <a:rPr lang="zh-TW" altLang="zh-TW" b="1" dirty="0">
                <a:solidFill>
                  <a:srgbClr val="FF0000"/>
                </a:solidFill>
              </a:rPr>
              <a:t>持有前條第一項</a:t>
            </a:r>
            <a:r>
              <a:rPr lang="zh-TW" altLang="zh-TW" b="1" dirty="0" smtClean="0">
                <a:solidFill>
                  <a:srgbClr val="FF0000"/>
                </a:solidFill>
              </a:rPr>
              <a:t>物品</a:t>
            </a:r>
            <a:r>
              <a:rPr lang="zh-TW" altLang="en-US" b="1" dirty="0" smtClean="0">
                <a:solidFill>
                  <a:srgbClr val="FF0000"/>
                </a:solidFill>
              </a:rPr>
              <a:t>（圖畫、照片、影片等</a:t>
            </a:r>
            <a:r>
              <a:rPr lang="zh-TW" altLang="en-US" dirty="0" smtClean="0"/>
              <a:t>）</a:t>
            </a:r>
            <a:r>
              <a:rPr lang="zh-TW" altLang="zh-TW" dirty="0" smtClean="0"/>
              <a:t>，</a:t>
            </a:r>
            <a:r>
              <a:rPr lang="zh-TW" altLang="zh-TW" dirty="0"/>
              <a:t>第一次被查獲者，處新臺幣一萬元以上十萬元以下罰鍰，並得令其接受二小時以上十小時以下之輔導教育，其物品不問屬於持有人與否，沒入之。</a:t>
            </a:r>
            <a:r>
              <a:rPr lang="en-US" altLang="zh-TW" dirty="0"/>
              <a:t> 』</a:t>
            </a:r>
            <a:endParaRPr lang="zh-TW" altLang="en-US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25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搞笑影片？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</a:t>
            </a:r>
            <a:r>
              <a:rPr lang="en-US" altLang="zh-TW" sz="6000" dirty="0" smtClean="0"/>
              <a:t>-</a:t>
            </a:r>
            <a:r>
              <a:rPr lang="zh-TW" altLang="en-US" sz="6000" dirty="0" smtClean="0"/>
              <a:t>搞進法院！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9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1678" y="2423689"/>
            <a:ext cx="3842238" cy="331118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阿龍、阿虎、阿豹是從幼稚園就一起玩到大的伙伴，三個人總是一起遲到、翻牆、抽煙、扛轎、幫神明祝壽，也約好國中畢業就一起出外打拼，好伙伴就是有福同享、有難同當。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47" y="1036507"/>
            <a:ext cx="5178160" cy="51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恐怖情人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7200" dirty="0" smtClean="0"/>
              <a:t>             </a:t>
            </a:r>
            <a:r>
              <a:rPr lang="en-US" altLang="zh-TW" sz="6000" dirty="0" smtClean="0"/>
              <a:t>—</a:t>
            </a:r>
            <a:r>
              <a:rPr lang="zh-TW" altLang="zh-TW" sz="6000" dirty="0" smtClean="0"/>
              <a:t>由</a:t>
            </a:r>
            <a:r>
              <a:rPr lang="zh-TW" altLang="zh-TW" sz="6000" dirty="0"/>
              <a:t>愛生恨</a:t>
            </a:r>
            <a:endParaRPr lang="zh-TW" altLang="en-US" sz="7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0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25415" y="1957888"/>
            <a:ext cx="4703884" cy="4231896"/>
          </a:xfrm>
        </p:spPr>
        <p:txBody>
          <a:bodyPr>
            <a:normAutofit/>
          </a:bodyPr>
          <a:lstStyle/>
          <a:p>
            <a:r>
              <a:rPr lang="zh-TW" altLang="en-US" dirty="0"/>
              <a:t>某天三個人</a:t>
            </a:r>
            <a:r>
              <a:rPr lang="zh-TW" altLang="en-US" dirty="0" smtClean="0"/>
              <a:t>出熱鬧</a:t>
            </a:r>
            <a:r>
              <a:rPr lang="zh-TW" altLang="en-US" dirty="0"/>
              <a:t>完，一起在阿虎家裡喝酒，扛轎一整天加上酒精的影響，阿龍一下子就醉倒了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阿</a:t>
            </a:r>
            <a:r>
              <a:rPr lang="zh-TW" altLang="en-US" dirty="0"/>
              <a:t>虎跟阿豹覺得無聊</a:t>
            </a:r>
            <a:r>
              <a:rPr lang="zh-TW" altLang="en-US" dirty="0" smtClean="0"/>
              <a:t>，無所事事開始找事做，阿虎脫下</a:t>
            </a:r>
            <a:r>
              <a:rPr lang="zh-TW" altLang="en-US" dirty="0"/>
              <a:t>了阿龍的褲子跟內褲</a:t>
            </a:r>
            <a:r>
              <a:rPr lang="zh-TW" altLang="en-US" dirty="0" smtClean="0"/>
              <a:t>，假裝</a:t>
            </a:r>
            <a:r>
              <a:rPr lang="zh-TW" altLang="en-US" dirty="0"/>
              <a:t>騎在阿龍身上</a:t>
            </a:r>
            <a:r>
              <a:rPr lang="zh-TW" altLang="en-US" dirty="0" smtClean="0"/>
              <a:t>抖動做猥褻動作，</a:t>
            </a:r>
            <a:r>
              <a:rPr lang="zh-TW" altLang="en-US" dirty="0"/>
              <a:t>阿豹一邊笑著一邊把整個過程都拍了</a:t>
            </a:r>
            <a:r>
              <a:rPr lang="zh-TW" altLang="en-US" dirty="0" smtClean="0"/>
              <a:t>下來，也拍到了生殖器，阿豹把影片傳送</a:t>
            </a:r>
            <a:r>
              <a:rPr lang="zh-TW" altLang="en-US" dirty="0"/>
              <a:t>到轎班群組內，廟裡的哥哥看了都哈哈大笑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38" y="2078956"/>
            <a:ext cx="5852314" cy="2590295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6383045" y="2145437"/>
            <a:ext cx="0" cy="807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285390" y="2145437"/>
            <a:ext cx="0" cy="807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526568" y="2078956"/>
            <a:ext cx="0" cy="807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678968" y="2231356"/>
            <a:ext cx="0" cy="807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1678" y="2067190"/>
            <a:ext cx="5474437" cy="4143973"/>
          </a:xfrm>
        </p:spPr>
        <p:txBody>
          <a:bodyPr/>
          <a:lstStyle/>
          <a:p>
            <a:r>
              <a:rPr lang="zh-TW" altLang="en-US" dirty="0"/>
              <a:t>阿鳳是阿龍的死對頭，為了要讓阿龍難看，就把影片轉傳到自己的班級群組中，班級群組中的阿嬌看了覺得很好笑，又轉傳到安親班群組中，不到一天，附近學校的同學都看到影片</a:t>
            </a:r>
            <a:r>
              <a:rPr lang="zh-TW" altLang="en-US" dirty="0" smtClean="0"/>
              <a:t>了。</a:t>
            </a:r>
            <a:endParaRPr lang="en-US" altLang="zh-TW" dirty="0" smtClean="0"/>
          </a:p>
          <a:p>
            <a:r>
              <a:rPr lang="zh-TW" altLang="en-US" dirty="0" smtClean="0"/>
              <a:t>阿龍酒</a:t>
            </a:r>
            <a:r>
              <a:rPr lang="zh-TW" altLang="en-US" dirty="0"/>
              <a:t>醒之後，氣憤</a:t>
            </a:r>
            <a:r>
              <a:rPr lang="zh-TW" altLang="en-US" dirty="0" smtClean="0"/>
              <a:t>難當，以前看過女生酒醉被撿屍，沒想到自己是男生也會遇到這種事情，更沒想到多年好友為了好玩就出賣自己隱私。</a:t>
            </a:r>
            <a:endParaRPr lang="en-US" altLang="zh-TW" dirty="0" smtClean="0"/>
          </a:p>
          <a:p>
            <a:r>
              <a:rPr lang="zh-TW" altLang="en-US" dirty="0" smtClean="0"/>
              <a:t>阿龍直接跟朋友翻臉，但影片已經隨著網路擴散出去，一切都已來不及</a:t>
            </a:r>
            <a:r>
              <a:rPr lang="en-US" altLang="zh-TW" dirty="0" smtClean="0"/>
              <a:t>…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441938"/>
            <a:ext cx="4725617" cy="49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37492" y="1248509"/>
            <a:ext cx="10394707" cy="5014100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阿豹拍阿龍私密影片，是單純的違反拍攝的規定而已吧？</a:t>
            </a:r>
            <a:endParaRPr lang="en-US" altLang="zh-TW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阿</a:t>
            </a:r>
            <a:r>
              <a:rPr lang="zh-TW" altLang="en-US" dirty="0" smtClean="0"/>
              <a:t>豹趁</a:t>
            </a:r>
            <a:r>
              <a:rPr lang="zh-TW" altLang="en-US" b="1" i="1" dirty="0" smtClean="0"/>
              <a:t>阿龍酒醉無法抵抗</a:t>
            </a:r>
            <a:r>
              <a:rPr lang="zh-TW" altLang="en-US" dirty="0" smtClean="0"/>
              <a:t>的時候拍攝，是違反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3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dirty="0"/>
              <a:t>以強暴、脅迫、藥劑、詐術、催眠術</a:t>
            </a:r>
            <a:r>
              <a:rPr lang="zh-TW" altLang="zh-TW" b="1" dirty="0">
                <a:solidFill>
                  <a:srgbClr val="FF0000"/>
                </a:solidFill>
              </a:rPr>
              <a:t>或其他違反本人意願之方法</a:t>
            </a:r>
            <a:r>
              <a:rPr lang="zh-TW" altLang="zh-TW" dirty="0"/>
              <a:t>，使兒童或少年被拍攝、製造性交或猥褻行為之圖畫、照片、影片、影帶、光碟、電子訊號或其他物品者，處七年以上有期徒刑，得併科新臺幣五百萬元以下罰金。</a:t>
            </a:r>
            <a:r>
              <a:rPr lang="en-US" altLang="zh-TW" dirty="0" smtClean="0"/>
              <a:t>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u="sng" dirty="0" smtClean="0"/>
              <a:t>最少要</a:t>
            </a:r>
            <a:r>
              <a:rPr lang="zh-TW" alt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判刑</a:t>
            </a:r>
            <a:r>
              <a:rPr lang="en-US" altLang="zh-TW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zh-TW" altLang="en-US" u="sng" dirty="0" smtClean="0"/>
              <a:t>喔</a:t>
            </a:r>
            <a:endParaRPr lang="en-US" altLang="zh-TW" u="sng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u="sng" dirty="0" smtClean="0"/>
          </a:p>
          <a:p>
            <a:r>
              <a:rPr lang="zh-TW" altLang="en-US" sz="3000" dirty="0" smtClean="0"/>
              <a:t>阿豹拍攝影片、又上傳出去，一定是違法的，但阿虎沒有拍也沒有上傳阿？</a:t>
            </a:r>
            <a:endParaRPr lang="en-US" altLang="zh-TW" sz="3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阿龍還是國中生，是青少年，如果阿虎跟阿豹兩個人事前一起規劃拍影片、上傳，兩個人的責任就是一樣的，就是</a:t>
            </a:r>
            <a:r>
              <a:rPr lang="zh-TW" altLang="en-US" b="1" i="1" u="sng" dirty="0" smtClean="0">
                <a:solidFill>
                  <a:schemeClr val="tx1"/>
                </a:solidFill>
              </a:rPr>
              <a:t>共犯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559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04546" y="729762"/>
            <a:ext cx="9875961" cy="5407269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如果阿龍滿十八歲是成年人，是不是就不犯兒童與少年性剝削防制條例了？</a:t>
            </a:r>
            <a:endParaRPr lang="en-US" altLang="zh-TW" sz="3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就算被拍的人已經成年，也是違法的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b="1" u="sng" dirty="0" smtClean="0"/>
              <a:t>刑法</a:t>
            </a:r>
            <a:r>
              <a:rPr lang="zh-TW" altLang="zh-TW" b="1" u="sng" dirty="0"/>
              <a:t>第</a:t>
            </a:r>
            <a:r>
              <a:rPr lang="en-US" altLang="zh-TW" b="1" u="sng" dirty="0"/>
              <a:t> 315-1 </a:t>
            </a:r>
            <a:r>
              <a:rPr lang="zh-TW" altLang="zh-TW" b="1" u="sng" dirty="0"/>
              <a:t>條</a:t>
            </a:r>
            <a:r>
              <a:rPr lang="zh-TW" altLang="en-US" b="1" u="sng" dirty="0"/>
              <a:t>規定</a:t>
            </a:r>
            <a:r>
              <a:rPr lang="en-US" altLang="zh-TW" dirty="0"/>
              <a:t>『</a:t>
            </a:r>
            <a:r>
              <a:rPr lang="zh-TW" altLang="zh-TW" dirty="0"/>
              <a:t>有下列行為之一者，處三年以下有期徒刑、拘役或三十萬元以下罰金：一、無故利用工具或設備窺視、竊聽他人非公開之活動、言論、談話或身體隱私部位者。二、無故</a:t>
            </a:r>
            <a:r>
              <a:rPr lang="zh-TW" altLang="zh-TW" b="1" dirty="0">
                <a:solidFill>
                  <a:srgbClr val="FF0000"/>
                </a:solidFill>
              </a:rPr>
              <a:t>以錄音、照相、錄影</a:t>
            </a:r>
            <a:r>
              <a:rPr lang="zh-TW" altLang="zh-TW" dirty="0"/>
              <a:t>或電磁紀錄竊錄他人</a:t>
            </a:r>
            <a:r>
              <a:rPr lang="zh-TW" altLang="zh-TW" b="1" dirty="0">
                <a:solidFill>
                  <a:srgbClr val="FF0000"/>
                </a:solidFill>
              </a:rPr>
              <a:t>非公開之活動、言論、談話或身體隱私部位</a:t>
            </a:r>
            <a:r>
              <a:rPr lang="zh-TW" altLang="zh-TW" dirty="0"/>
              <a:t>者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1800" b="1" u="sng" dirty="0" smtClean="0"/>
              <a:t>刑法</a:t>
            </a:r>
            <a:r>
              <a:rPr lang="zh-TW" altLang="en-US" sz="1800" b="1" u="sng" dirty="0"/>
              <a:t>第 </a:t>
            </a:r>
            <a:r>
              <a:rPr lang="en-US" altLang="zh-TW" sz="1800" b="1" u="sng" dirty="0"/>
              <a:t>315-2 </a:t>
            </a:r>
            <a:r>
              <a:rPr lang="zh-TW" altLang="en-US" sz="1800" b="1" u="sng" dirty="0"/>
              <a:t>條</a:t>
            </a:r>
            <a:r>
              <a:rPr lang="zh-TW" altLang="en-US" sz="1800" b="1" u="sng" dirty="0" smtClean="0"/>
              <a:t>第</a:t>
            </a:r>
            <a:r>
              <a:rPr lang="en-US" altLang="zh-TW" sz="1800" b="1" u="sng" dirty="0" smtClean="0"/>
              <a:t>2</a:t>
            </a:r>
            <a:r>
              <a:rPr lang="zh-TW" altLang="en-US" sz="1800" b="1" u="sng" dirty="0" smtClean="0"/>
              <a:t>項</a:t>
            </a:r>
            <a:r>
              <a:rPr lang="zh-TW" altLang="en-US" sz="1800" b="1" u="sng" dirty="0"/>
              <a:t>規定</a:t>
            </a:r>
            <a:r>
              <a:rPr lang="en-US" altLang="zh-TW" sz="1800" dirty="0"/>
              <a:t>『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意圖</a:t>
            </a:r>
            <a:r>
              <a:rPr lang="zh-TW" altLang="en-US" sz="1800" b="1" dirty="0">
                <a:solidFill>
                  <a:srgbClr val="FF0000"/>
                </a:solidFill>
              </a:rPr>
              <a:t>散布、播送</a:t>
            </a:r>
            <a:r>
              <a:rPr lang="zh-TW" altLang="en-US" sz="1800" dirty="0">
                <a:solidFill>
                  <a:srgbClr val="FF0000"/>
                </a:solidFill>
              </a:rPr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販賣</a:t>
            </a:r>
            <a:r>
              <a:rPr lang="zh-TW" altLang="en-US" sz="1800" dirty="0"/>
              <a:t>而有前條第二款之</a:t>
            </a:r>
            <a:r>
              <a:rPr lang="zh-TW" altLang="en-US" sz="1800" dirty="0" smtClean="0"/>
              <a:t>行為（</a:t>
            </a:r>
            <a:r>
              <a:rPr lang="zh-TW" altLang="zh-TW" dirty="0">
                <a:solidFill>
                  <a:schemeClr val="tx1"/>
                </a:solidFill>
              </a:rPr>
              <a:t>錄音、照相、錄影</a:t>
            </a:r>
            <a:r>
              <a:rPr lang="zh-TW" altLang="en-US" sz="1800" dirty="0" smtClean="0"/>
              <a:t>）者</a:t>
            </a:r>
            <a:r>
              <a:rPr lang="zh-TW" altLang="en-US" sz="1800" dirty="0"/>
              <a:t>，亦同</a:t>
            </a:r>
            <a:r>
              <a:rPr lang="zh-TW" altLang="en-US" sz="1800" dirty="0" smtClean="0"/>
              <a:t>。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1800" b="1" u="sng" dirty="0" smtClean="0"/>
              <a:t>刑法</a:t>
            </a:r>
            <a:r>
              <a:rPr lang="zh-TW" altLang="en-US" sz="1800" b="1" u="sng" dirty="0"/>
              <a:t>第 </a:t>
            </a:r>
            <a:r>
              <a:rPr lang="en-US" altLang="zh-TW" sz="1800" b="1" u="sng" dirty="0"/>
              <a:t>315-2 </a:t>
            </a:r>
            <a:r>
              <a:rPr lang="zh-TW" altLang="en-US" sz="1800" b="1" u="sng" dirty="0"/>
              <a:t>條</a:t>
            </a:r>
            <a:r>
              <a:rPr lang="zh-TW" altLang="en-US" sz="1800" b="1" u="sng" dirty="0" smtClean="0"/>
              <a:t>第</a:t>
            </a:r>
            <a:r>
              <a:rPr lang="en-US" altLang="zh-TW" sz="1800" b="1" u="sng" dirty="0" smtClean="0"/>
              <a:t>3</a:t>
            </a:r>
            <a:r>
              <a:rPr lang="zh-TW" altLang="en-US" sz="1800" b="1" u="sng" dirty="0" smtClean="0"/>
              <a:t>項</a:t>
            </a:r>
            <a:r>
              <a:rPr lang="zh-TW" altLang="en-US" sz="1800" b="1" u="sng" dirty="0"/>
              <a:t>規定</a:t>
            </a:r>
            <a:r>
              <a:rPr lang="en-US" altLang="zh-TW" sz="1800" dirty="0"/>
              <a:t>『</a:t>
            </a:r>
            <a:r>
              <a:rPr lang="zh-TW" altLang="en-US" b="1" dirty="0">
                <a:solidFill>
                  <a:srgbClr val="FF0000"/>
                </a:solidFill>
              </a:rPr>
              <a:t>製造、散布、播送</a:t>
            </a:r>
            <a:r>
              <a:rPr lang="zh-TW" altLang="en-US" sz="1800" dirty="0"/>
              <a:t>或販賣前二項或前條第二</a:t>
            </a:r>
            <a:r>
              <a:rPr lang="zh-TW" altLang="en-US" sz="1800" dirty="0" smtClean="0"/>
              <a:t>款</a:t>
            </a:r>
            <a:r>
              <a:rPr lang="zh-TW" altLang="en-US" sz="1600" dirty="0"/>
              <a:t>（</a:t>
            </a:r>
            <a:r>
              <a:rPr lang="zh-TW" altLang="zh-TW" dirty="0">
                <a:solidFill>
                  <a:schemeClr val="tx1"/>
                </a:solidFill>
              </a:rPr>
              <a:t>錄音、照相、錄影</a:t>
            </a:r>
            <a:r>
              <a:rPr lang="zh-TW" altLang="en-US" sz="1600" dirty="0"/>
              <a:t>）</a:t>
            </a:r>
            <a:r>
              <a:rPr lang="zh-TW" altLang="en-US" sz="1800" dirty="0" smtClean="0"/>
              <a:t>竊</a:t>
            </a:r>
            <a:r>
              <a:rPr lang="zh-TW" altLang="en-US" sz="1800" dirty="0"/>
              <a:t>錄之內容者，依第一項之規定處</a:t>
            </a:r>
            <a:r>
              <a:rPr lang="zh-TW" altLang="en-US" sz="1800" dirty="0" smtClean="0"/>
              <a:t>斷（</a:t>
            </a:r>
            <a:r>
              <a:rPr lang="zh-TW" altLang="en-US" u="sng" dirty="0"/>
              <a:t>處五年以下有期徒刑、拘役或科或併科五十萬元以下罰金</a:t>
            </a:r>
            <a:r>
              <a:rPr lang="zh-TW" altLang="en-US" dirty="0"/>
              <a:t>。 </a:t>
            </a:r>
            <a:r>
              <a:rPr lang="zh-TW" altLang="en-US" sz="1800" dirty="0" smtClean="0"/>
              <a:t>）。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』</a:t>
            </a:r>
            <a:endParaRPr lang="zh-TW" altLang="en-US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24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55076" y="1670538"/>
            <a:ext cx="10394707" cy="4750331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如果沒有轉</a:t>
            </a:r>
            <a:r>
              <a:rPr lang="zh-TW" altLang="en-US" sz="2800" dirty="0" smtClean="0"/>
              <a:t>傳或放在公開版面，</a:t>
            </a:r>
            <a:r>
              <a:rPr lang="zh-TW" altLang="en-US" sz="2800" dirty="0"/>
              <a:t>只是拿給其他人看，就不算違法了吧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還是違反</a:t>
            </a:r>
            <a:r>
              <a:rPr lang="zh-TW" altLang="en-US" b="1" u="sng" dirty="0"/>
              <a:t>兒童及少年性剝削防制條例</a:t>
            </a:r>
            <a:r>
              <a:rPr lang="zh-TW" altLang="en-US" b="1" u="sng" dirty="0" smtClean="0"/>
              <a:t>第</a:t>
            </a:r>
            <a:r>
              <a:rPr lang="en-US" altLang="zh-TW" b="1" u="sng" dirty="0" smtClean="0"/>
              <a:t>38 </a:t>
            </a:r>
            <a:r>
              <a:rPr lang="zh-TW" altLang="zh-TW" b="1" u="sng" dirty="0"/>
              <a:t>條</a:t>
            </a:r>
            <a:r>
              <a:rPr lang="en-US" altLang="zh-TW" dirty="0"/>
              <a:t>『</a:t>
            </a:r>
            <a:r>
              <a:rPr lang="zh-TW" altLang="zh-TW" dirty="0"/>
              <a:t>散布、播送或販賣兒童或少年為性交、猥褻行為之圖畫、照片、影片、影帶、光碟、電子訊號或其他物品，或公然陳列，</a:t>
            </a:r>
            <a:r>
              <a:rPr lang="zh-TW" altLang="zh-TW" b="1" dirty="0">
                <a:solidFill>
                  <a:srgbClr val="FF0000"/>
                </a:solidFill>
              </a:rPr>
              <a:t>或以他法供人觀覽、聽聞者</a:t>
            </a:r>
            <a:r>
              <a:rPr lang="zh-TW" altLang="zh-TW" dirty="0"/>
              <a:t>，處三年以下有期徒刑，得併科新臺幣五百萬元以下罰金。</a:t>
            </a:r>
            <a:r>
              <a:rPr lang="en-US" altLang="zh-TW" dirty="0" smtClean="0"/>
              <a:t>』</a:t>
            </a:r>
          </a:p>
          <a:p>
            <a:endParaRPr lang="en-US" altLang="zh-TW" sz="1800" dirty="0" smtClean="0"/>
          </a:p>
          <a:p>
            <a:r>
              <a:rPr lang="zh-TW" altLang="en-US" sz="2800" dirty="0"/>
              <a:t>是阿豹跟阿</a:t>
            </a:r>
            <a:r>
              <a:rPr lang="zh-TW" altLang="en-US" sz="2800" dirty="0" smtClean="0"/>
              <a:t>鳳先傳出</a:t>
            </a:r>
            <a:r>
              <a:rPr lang="zh-TW" altLang="en-US" sz="2800" dirty="0"/>
              <a:t>去的，也只是好玩而已，而且大家都在傳，又不是只有我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不管是誰先起頭，轉傳的人有幾個，有轉傳的人都是違法也都是侵害他人隱私的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24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415671" cy="4064627"/>
          </a:xfrm>
        </p:spPr>
        <p:txBody>
          <a:bodyPr/>
          <a:lstStyle/>
          <a:p>
            <a:r>
              <a:rPr lang="zh-TW" altLang="en-US" dirty="0" smtClean="0"/>
              <a:t>預防兒少性剝削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0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43" y="4574620"/>
            <a:ext cx="1201926" cy="12019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4366607" cy="1492132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不</a:t>
            </a:r>
            <a:r>
              <a:rPr lang="zh-TW" altLang="en-US" dirty="0" smtClean="0"/>
              <a:t>拍攝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1678" y="1984266"/>
            <a:ext cx="4712191" cy="3311189"/>
          </a:xfrm>
        </p:spPr>
        <p:txBody>
          <a:bodyPr/>
          <a:lstStyle/>
          <a:p>
            <a:r>
              <a:rPr lang="zh-TW" altLang="en-US" dirty="0" smtClean="0"/>
              <a:t>手機會不會被盜用或外流？</a:t>
            </a:r>
            <a:endParaRPr lang="en-US" altLang="zh-TW" dirty="0" smtClean="0"/>
          </a:p>
          <a:p>
            <a:r>
              <a:rPr lang="zh-TW" altLang="en-US" dirty="0" smtClean="0"/>
              <a:t>可能會有法律問題？</a:t>
            </a:r>
            <a:endParaRPr lang="en-US" altLang="zh-TW" dirty="0" smtClean="0"/>
          </a:p>
          <a:p>
            <a:r>
              <a:rPr lang="zh-TW" altLang="en-US" dirty="0" smtClean="0"/>
              <a:t>拍攝給對方，就是代表愛嗎？</a:t>
            </a:r>
            <a:endParaRPr lang="en-US" altLang="zh-TW" dirty="0" smtClean="0"/>
          </a:p>
          <a:p>
            <a:r>
              <a:rPr lang="zh-TW" altLang="en-US" dirty="0" smtClean="0"/>
              <a:t>被要照片、就是代表受歡迎嗎？</a:t>
            </a:r>
            <a:endParaRPr lang="en-US" altLang="zh-TW" dirty="0" smtClean="0"/>
          </a:p>
          <a:p>
            <a:r>
              <a:rPr lang="zh-TW" altLang="en-US" dirty="0" smtClean="0"/>
              <a:t>真心的朋友</a:t>
            </a:r>
            <a:r>
              <a:rPr lang="en-US" altLang="zh-TW" dirty="0" smtClean="0"/>
              <a:t>/</a:t>
            </a:r>
            <a:r>
              <a:rPr lang="zh-TW" altLang="en-US" dirty="0" smtClean="0"/>
              <a:t>男朋友，不給他會影響感情嗎？</a:t>
            </a:r>
            <a:endParaRPr lang="en-US" altLang="zh-TW" dirty="0" smtClean="0"/>
          </a:p>
          <a:p>
            <a:r>
              <a:rPr lang="zh-TW" altLang="en-US" dirty="0" smtClean="0"/>
              <a:t>你想開玩笑、對方想嗎？</a:t>
            </a:r>
            <a:endParaRPr lang="en-US" altLang="zh-TW" dirty="0" smtClean="0"/>
          </a:p>
          <a:p>
            <a:r>
              <a:rPr lang="zh-TW" altLang="en-US" dirty="0" smtClean="0"/>
              <a:t>有經過對方同意嗎？</a:t>
            </a:r>
            <a:endParaRPr lang="en-US" altLang="zh-TW" dirty="0" smtClean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51333" y="366556"/>
            <a:ext cx="4615962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不傳送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51333" y="1874518"/>
            <a:ext cx="5286860" cy="390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照片傳出去，有辦法從世界上消失嗎？</a:t>
            </a:r>
            <a:endParaRPr lang="en-US" altLang="zh-TW" dirty="0" smtClean="0"/>
          </a:p>
          <a:p>
            <a:r>
              <a:rPr lang="zh-TW" altLang="en-US" dirty="0" smtClean="0"/>
              <a:t>如果是自己的照片、影片：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對方是你想的那個人嗎？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對方會不會傳出去？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現在不會傳出去，以後也不會、永遠都不會嗎？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dirty="0" smtClean="0"/>
              <a:t>會不會因為手機保管不當而由其他人散佈出去？</a:t>
            </a:r>
            <a:endParaRPr lang="en-US" altLang="zh-TW" dirty="0" smtClean="0"/>
          </a:p>
          <a:p>
            <a:r>
              <a:rPr lang="zh-TW" altLang="en-US" dirty="0" smtClean="0"/>
              <a:t>會不會有法律問題？被關？賠償？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29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不</a:t>
            </a:r>
            <a:r>
              <a:rPr lang="zh-TW" altLang="en-US" dirty="0"/>
              <a:t>分享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37857" y="2067220"/>
            <a:ext cx="4100544" cy="3536820"/>
          </a:xfrm>
        </p:spPr>
        <p:txBody>
          <a:bodyPr>
            <a:normAutofit/>
          </a:bodyPr>
          <a:lstStyle/>
          <a:p>
            <a:r>
              <a:rPr lang="zh-TW" altLang="en-US" dirty="0"/>
              <a:t>傳出去對他的影響是什麼？</a:t>
            </a:r>
            <a:endParaRPr lang="en-US" altLang="zh-TW" dirty="0"/>
          </a:p>
          <a:p>
            <a:r>
              <a:rPr lang="zh-TW" altLang="en-US" dirty="0"/>
              <a:t>大家都在做，你也要做一樣不好的事情嗎？</a:t>
            </a:r>
            <a:endParaRPr lang="en-US" altLang="zh-TW" dirty="0"/>
          </a:p>
          <a:p>
            <a:r>
              <a:rPr lang="zh-TW" altLang="en-US" dirty="0" smtClean="0"/>
              <a:t>用</a:t>
            </a:r>
            <a:r>
              <a:rPr lang="zh-TW" altLang="en-US" dirty="0"/>
              <a:t>其他形式給別人看，就合法嗎？</a:t>
            </a:r>
            <a:endParaRPr lang="en-US" altLang="zh-TW" dirty="0"/>
          </a:p>
          <a:p>
            <a:r>
              <a:rPr lang="zh-TW" altLang="en-US" dirty="0" smtClean="0"/>
              <a:t>是其他人主動要，我只是依照他要求給的？</a:t>
            </a:r>
            <a:endParaRPr lang="en-US" altLang="zh-TW" dirty="0" smtClean="0"/>
          </a:p>
          <a:p>
            <a:r>
              <a:rPr lang="zh-TW" altLang="en-US" dirty="0" smtClean="0"/>
              <a:t>照片、影片中的主角，會承受怎麼樣的眼光？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01" y="839645"/>
            <a:ext cx="6423166" cy="4686341"/>
          </a:xfrm>
          <a:prstGeom prst="rect">
            <a:avLst/>
          </a:prstGeom>
        </p:spPr>
      </p:pic>
      <p:sp>
        <p:nvSpPr>
          <p:cNvPr id="4" name="閃電 3"/>
          <p:cNvSpPr/>
          <p:nvPr/>
        </p:nvSpPr>
        <p:spPr>
          <a:xfrm>
            <a:off x="10262586" y="2521257"/>
            <a:ext cx="248575" cy="35510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閃電 6"/>
          <p:cNvSpPr/>
          <p:nvPr/>
        </p:nvSpPr>
        <p:spPr>
          <a:xfrm>
            <a:off x="10888835" y="2202962"/>
            <a:ext cx="234886" cy="30941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 7"/>
          <p:cNvSpPr/>
          <p:nvPr/>
        </p:nvSpPr>
        <p:spPr>
          <a:xfrm>
            <a:off x="10113886" y="1918904"/>
            <a:ext cx="1309456" cy="693735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10502283" y="2642377"/>
            <a:ext cx="8878" cy="34362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10821880" y="2624623"/>
            <a:ext cx="36436" cy="25174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0982605" y="2578607"/>
            <a:ext cx="8878" cy="34362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0670034" y="2595623"/>
            <a:ext cx="18681" cy="47605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1114843" y="2624623"/>
            <a:ext cx="8878" cy="34362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04769 L -0.00911 -0.04746 C -0.00716 -0.03704 -0.00872 -0.0375 -0.00481 -0.03357 C -0.0039 -0.03264 -0.00286 -0.03171 -0.00182 -0.03102 C -0.00039 -0.02986 0.00248 -0.02847 0.00248 -0.02824 C 0.003 -0.02755 0.00391 -0.02708 0.00391 -0.0257 C 0.00391 -0.02431 0.00313 -0.02292 0.00248 -0.02199 C -0.00052 -0.01713 -0.00104 -0.01713 -0.00403 -0.01551 C -0.00117 -0.00509 -0.00429 -0.01273 0.00547 -0.00903 C 0.00625 -0.00857 0.00677 -0.00695 0.00756 -0.00625 C 0.00834 -0.00579 0.00912 -0.00556 0.00977 -0.00509 C 0.01029 -0.00417 0.01068 -0.00324 0.01133 -0.00255 C 0.01198 -0.00139 0.01328 -0.00139 0.01341 0.00023 C 0.01368 0.00162 0.0125 0.00278 0.01198 0.00393 L 0.01341 0.00671 " pathEditMode="relative" rAng="0" ptsTypes="AAAAAAAAAA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1227 L -0.02526 0.01204 C -0.02109 0.0206 -0.02265 0.02106 -0.01783 0.02245 C -0.01705 0.02222 -0.01601 0.02245 -0.01341 0.02338 C -0.01237 0.02245 -0.01041 0.02176 -0.00924 0.02199 C -0.00937 0.02292 -0.0082 0.02222 -0.00846 0.02361 C -0.00794 0.02523 -0.00859 0.02685 -0.0082 0.02778 C -0.00989 0.03519 -0.00963 0.03542 -0.01328 0.03819 C -0.00807 0.0463 -0.01302 0.0412 -0.00364 0.03796 C -0.00273 0.03773 -0.00039 0.03912 -0.00091 0.03958 C -0.00026 0.03935 0.00144 0.03889 0.00222 0.03889 C 0.00196 0.03912 0.00261 0.04028 0.00339 0.04074 C 0.0043 0.04097 0.00534 0.03981 0.00599 0.04144 C 0.00638 0.04282 0.00638 0.04583 0.00534 0.04606 L 0.0073 0.04792 " pathEditMode="relative" rAng="20280000" ptsTypes="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不持有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81454" y="2248035"/>
            <a:ext cx="3024554" cy="3311189"/>
          </a:xfrm>
        </p:spPr>
        <p:txBody>
          <a:bodyPr/>
          <a:lstStyle/>
          <a:p>
            <a:r>
              <a:rPr lang="zh-TW" altLang="en-US" dirty="0" smtClean="0"/>
              <a:t>持有影片、照片，有不小心散佈出去的風險，自己也成為幫兇。</a:t>
            </a:r>
            <a:endParaRPr lang="en-US" altLang="zh-TW" dirty="0" smtClean="0"/>
          </a:p>
          <a:p>
            <a:r>
              <a:rPr lang="zh-TW" altLang="en-US" dirty="0" smtClean="0"/>
              <a:t>持有照片、影片，需要</a:t>
            </a:r>
            <a:r>
              <a:rPr lang="zh-TW" altLang="en-US" b="1" dirty="0" smtClean="0">
                <a:solidFill>
                  <a:schemeClr val="tx1"/>
                </a:solidFill>
              </a:rPr>
              <a:t>罰</a:t>
            </a:r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r>
              <a:rPr lang="zh-TW" altLang="en-US" b="1" dirty="0" smtClean="0">
                <a:solidFill>
                  <a:schemeClr val="tx1"/>
                </a:solidFill>
              </a:rPr>
              <a:t>到</a:t>
            </a:r>
            <a:r>
              <a:rPr lang="en-US" altLang="zh-TW" b="1" dirty="0" smtClean="0">
                <a:solidFill>
                  <a:schemeClr val="tx1"/>
                </a:solidFill>
              </a:rPr>
              <a:t>10</a:t>
            </a:r>
            <a:r>
              <a:rPr lang="zh-TW" altLang="en-US" b="1" dirty="0" smtClean="0">
                <a:solidFill>
                  <a:schemeClr val="tx1"/>
                </a:solidFill>
              </a:rPr>
              <a:t>萬元，或上</a:t>
            </a:r>
            <a:r>
              <a:rPr lang="en-US" altLang="zh-TW" b="1" dirty="0" smtClean="0">
                <a:solidFill>
                  <a:schemeClr val="tx1"/>
                </a:solidFill>
              </a:rPr>
              <a:t>2</a:t>
            </a:r>
            <a:r>
              <a:rPr lang="zh-TW" altLang="en-US" b="1" dirty="0" smtClean="0">
                <a:solidFill>
                  <a:schemeClr val="tx1"/>
                </a:solidFill>
              </a:rPr>
              <a:t>到</a:t>
            </a:r>
            <a:r>
              <a:rPr lang="en-US" altLang="zh-TW" b="1" dirty="0" smtClean="0">
                <a:solidFill>
                  <a:schemeClr val="tx1"/>
                </a:solidFill>
              </a:rPr>
              <a:t>10</a:t>
            </a:r>
            <a:r>
              <a:rPr lang="zh-TW" altLang="en-US" b="1" dirty="0" smtClean="0">
                <a:solidFill>
                  <a:schemeClr val="tx1"/>
                </a:solidFill>
              </a:rPr>
              <a:t>小時的課程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62" y="2599271"/>
            <a:ext cx="1669366" cy="16693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8" y="3088569"/>
            <a:ext cx="2875084" cy="28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4.79167E-6 0.00024 C 0.00234 0.00301 0.00481 0.00579 0.00716 0.00903 C 0.0082 0.01019 0.00911 0.01181 0.01015 0.01297 C 0.01132 0.01389 0.01263 0.01436 0.0138 0.01551 C 0.0194 0.02037 0.01263 0.01598 0.01809 0.01945 C 0.02565 0.01899 0.0332 0.01875 0.04075 0.01806 C 0.04153 0.01806 0.04218 0.01737 0.04283 0.01667 C 0.0444 0.01528 0.04583 0.0132 0.04726 0.01158 C 0.04804 0.01065 0.04869 0.00973 0.04947 0.00903 C 0.05091 0.00764 0.05325 0.00579 0.05455 0.00371 C 0.05742 -0.00069 0.06002 -0.00555 0.06184 -0.0118 C 0.06783 -0.03333 0.05859 -0.00162 0.06549 -0.02083 C 0.06666 -0.02407 0.06718 -0.028 0.06835 -0.03125 C 0.0694 -0.03379 0.06979 -0.0375 0.07135 -0.03888 C 0.07226 -0.03981 0.07317 -0.04074 0.07421 -0.04143 C 0.07487 -0.04213 0.07565 -0.04236 0.07643 -0.04282 C 0.08307 -0.04629 0.08437 -0.04444 0.09466 -0.04537 C 0.09557 -0.04583 0.09648 -0.04652 0.09752 -0.04675 C 0.09987 -0.04722 0.10234 -0.04722 0.10481 -0.04791 C 0.10703 -0.04861 0.11002 -0.05115 0.1121 -0.05324 C 0.11289 -0.05393 0.11354 -0.05486 0.11432 -0.05578 C 0.11627 -0.05879 0.11705 -0.06111 0.11862 -0.06481 C 0.11888 -0.0662 0.11901 -0.06736 0.1194 -0.06875 C 0.11979 -0.07013 0.12044 -0.07106 0.12083 -0.07268 C 0.12122 -0.0743 0.12135 -0.07592 0.12148 -0.07777 C 0.12135 -0.0824 0.12122 -0.08726 0.12083 -0.09189 C 0.1207 -0.09328 0.1194 -0.09513 0.12005 -0.09583 C 0.12096 -0.09675 0.122 -0.09513 0.12304 -0.09467 C 0.13059 -0.09004 0.12343 -0.09421 0.12877 -0.08935 C 0.12955 -0.08888 0.13033 -0.08865 0.13098 -0.08819 C 0.13645 -0.08449 0.13268 -0.08634 0.1375 -0.08425 C 0.14036 -0.07916 0.13737 -0.08379 0.14114 -0.08032 C 0.14348 -0.07824 0.14401 -0.07615 0.14635 -0.07384 C 0.147 -0.07314 0.14778 -0.07314 0.14843 -0.07268 C 0.15664 -0.06597 0.15156 -0.06875 0.15716 -0.0662 C 0.15872 -0.06643 0.16028 -0.06597 0.16158 -0.06736 C 0.16341 -0.06921 0.16601 -0.07523 0.16601 -0.075 C 0.17083 -0.09236 0.16497 -0.07083 0.16809 -0.08425 C 0.16862 -0.08611 0.16927 -0.0875 0.16966 -0.08935 C 0.17018 -0.09282 0.17109 -0.09976 0.17109 -0.09953 C 0.17109 -0.10023 0.1707 -0.11134 0.16966 -0.11388 C 0.16901 -0.1155 0.16809 -0.11643 0.16744 -0.11782 C 0.16497 -0.12314 0.16692 -0.1206 0.16445 -0.12685 C 0.16406 -0.128 0.16354 -0.1287 0.16302 -0.12963 C 0.16276 -0.13078 0.16276 -0.13217 0.16237 -0.13333 C 0.16132 -0.13634 0.15911 -0.13703 0.16302 -0.13472 C 0.16549 -0.12824 0.16393 -0.13194 0.16809 -0.1243 L 0.17031 -0.12037 C 0.17109 -0.11921 0.17161 -0.11759 0.17252 -0.11666 C 0.17513 -0.11342 0.17721 -0.11088 0.18046 -0.10879 L 0.18268 -0.10763 C 0.18437 -0.10833 0.18619 -0.10902 0.18776 -0.11018 C 0.18867 -0.11064 0.18932 -0.1118 0.18997 -0.11273 C 0.19179 -0.11504 0.19427 -0.11851 0.19583 -0.12175 C 0.19635 -0.12291 0.19674 -0.1243 0.19726 -0.12569 C 0.19791 -0.12731 0.19882 -0.12893 0.19947 -0.13078 C 0.20052 -0.13379 0.20169 -0.13935 0.20234 -0.14236 C 0.2026 -0.14375 0.20273 -0.14513 0.20312 -0.14629 C 0.20351 -0.14745 0.20403 -0.14814 0.20455 -0.14884 C 0.20533 -0.15277 0.20494 -0.1537 0.20742 -0.15532 C 0.20937 -0.15671 0.21328 -0.1581 0.21328 -0.15787 C 0.21666 -0.15763 0.22005 -0.1574 0.22343 -0.15671 C 0.22421 -0.15648 0.22487 -0.15532 0.22565 -0.15532 C 0.22695 -0.15578 0.22812 -0.15717 0.22929 -0.1581 C 0.23229 -0.16319 0.22929 -0.1574 0.23229 -0.16574 C 0.23281 -0.16759 0.23372 -0.16921 0.23437 -0.17106 C 0.23411 -0.18171 0.23372 -0.19259 0.23372 -0.20324 C 0.23372 -0.20902 0.2332 -0.21504 0.23437 -0.22013 C 0.23554 -0.225 0.2401 -0.22569 0.24244 -0.22662 C 0.24609 -0.22615 0.24973 -0.22662 0.25338 -0.22523 C 0.25468 -0.22476 0.25572 -0.22268 0.25703 -0.22152 C 0.25794 -0.2206 0.25898 -0.2199 0.25989 -0.21875 C 0.26067 -0.21782 0.26132 -0.2162 0.2621 -0.21504 C 0.26302 -0.21365 0.26406 -0.21226 0.26497 -0.21111 C 0.27552 -0.19768 0.26054 -0.21736 0.26862 -0.20578 C 0.26927 -0.20486 0.27018 -0.20439 0.27083 -0.20324 C 0.27239 -0.20092 0.27513 -0.1956 0.27513 -0.19537 C 0.27669 -0.19722 0.27838 -0.19838 0.27955 -0.20069 C 0.2802 -0.20208 0.27994 -0.20416 0.28033 -0.20578 C 0.28072 -0.20763 0.28125 -0.20949 0.28177 -0.21111 C 0.28216 -0.2125 0.28281 -0.21365 0.2832 -0.21504 C 0.28359 -0.2162 0.28372 -0.21759 0.28398 -0.21875 C 0.28437 -0.22106 0.28502 -0.22314 0.28541 -0.22523 C 0.28567 -0.22708 0.28567 -0.22893 0.28606 -0.23055 C 0.28645 -0.23194 0.28723 -0.2331 0.28763 -0.23449 C 0.28893 -0.23935 0.28763 -0.23773 0.28906 -0.24351 C 0.28997 -0.24745 0.29114 -0.24791 0.2927 -0.25115 C 0.29322 -0.25231 0.29348 -0.25393 0.29414 -0.25509 C 0.29544 -0.2574 0.29687 -0.2581 0.29843 -0.25902 C 0.29947 -0.25949 0.30039 -0.25972 0.30143 -0.26018 C 0.30481 -0.25972 0.3082 -0.25949 0.31158 -0.25902 C 0.31302 -0.25879 0.31458 -0.25879 0.31601 -0.25763 C 0.31757 -0.25648 0.31914 -0.25463 0.32031 -0.25254 C 0.3246 -0.2449 0.32304 -0.24861 0.32539 -0.24213 C 0.32695 -0.24305 0.32864 -0.24282 0.32981 -0.24467 C 0.33177 -0.24791 0.3332 -0.25208 0.33411 -0.25648 C 0.33593 -0.26388 0.33476 -0.26111 0.3371 -0.2655 C 0.34192 -0.28263 0.33606 -0.26111 0.33932 -0.27453 C 0.33971 -0.27638 0.34036 -0.278 0.34075 -0.27963 C 0.34101 -0.28101 0.34127 -0.28217 0.3414 -0.28356 C 0.34179 -0.28518 0.34179 -0.28726 0.34218 -0.28865 C 0.34244 -0.28981 0.34309 -0.2905 0.34362 -0.29143 C 0.34492 -0.30231 0.34362 -0.29351 0.34583 -0.303 C 0.34752 -0.31018 0.34531 -0.30347 0.34804 -0.31203 C 0.34843 -0.31342 0.34869 -0.31504 0.34947 -0.31597 C 0.35026 -0.31689 0.35143 -0.31713 0.35234 -0.31713 C 0.35625 -0.31782 0.36015 -0.31805 0.36406 -0.31851 C 0.36471 -0.31944 0.36549 -0.32013 0.36627 -0.32106 C 0.36705 -0.32222 0.36757 -0.32384 0.36835 -0.325 C 0.36927 -0.32615 0.37031 -0.32662 0.37135 -0.32754 C 0.37174 -0.32939 0.37213 -0.33125 0.37278 -0.33287 C 0.3733 -0.33402 0.37434 -0.33402 0.375 -0.33541 C 0.37539 -0.33634 0.37539 -0.33796 0.37565 -0.33912 C 0.37695 -0.34467 0.37669 -0.34351 0.37864 -0.34699 C 0.37903 -0.34953 0.37968 -0.35208 0.38007 -0.35486 C 0.38216 -0.36759 0.37955 -0.35486 0.38151 -0.36643 C 0.38216 -0.37013 0.38281 -0.37453 0.38437 -0.378 C 0.38502 -0.37916 0.38593 -0.37986 0.38658 -0.38055 C 0.38854 -0.37939 0.39205 -0.37777 0.39388 -0.37453 C 0.39479 -0.3743 0.39531 -0.37268 0.39609 -0.37106 C 0.39726 -0.37013 0.39856 -0.36898 0.39973 -0.36759 C 0.40052 -0.36689 0.40117 -0.36597 0.40195 -0.36412 C 0.40416 -0.36273 0.40507 -0.36273 0.40703 -0.35995 C 0.40781 -0.35879 0.40833 -0.35717 0.40924 -0.35601 C 0.41106 -0.35324 0.41328 -0.35138 0.41497 -0.34838 C 0.41549 -0.34745 0.41588 -0.34652 0.4164 -0.3456 C 0.41822 -0.34305 0.41966 -0.34143 0.42161 -0.33912 C 0.4246 -0.34143 0.42578 -0.34166 0.42812 -0.3456 C 0.42903 -0.34722 0.42942 -0.3493 0.43033 -0.35092 C 0.43085 -0.35208 0.4319 -0.35231 0.43242 -0.35347 C 0.43763 -0.36342 0.43697 -0.36226 0.43906 -0.37106 C 0.4388 -0.378 0.43867 -0.38634 0.43828 -0.39351 C 0.43802 -0.39838 0.4375 -0.40208 0.43684 -0.40601 C 0.4371 -0.41134 0.43645 -0.41643 0.43763 -0.4199 C 0.43854 -0.42476 0.4414 -0.42638 0.4427 -0.42986 C 0.44309 -0.43032 0.44348 -0.43263 0.44414 -0.43379 C 0.44479 -0.43379 0.44557 -0.43541 0.44635 -0.43634 C 0.44804 -0.43379 0.44987 -0.4331 0.45143 -0.43032 C 0.45221 -0.43009 0.45286 -0.42847 0.45364 -0.42685 C 0.45455 -0.42592 0.45559 -0.42476 0.45651 -0.42338 C 0.46158 -0.4155 0.4582 -0.41805 0.46237 -0.4155 C 0.46302 -0.41643 0.46393 -0.41875 0.46458 -0.4199 C 0.46523 -0.42314 0.46562 -0.42592 0.46601 -0.42847 C 0.46692 -0.43541 0.46692 -0.44375 0.46744 -0.45046 C 0.46757 -0.45231 0.46796 -0.45393 0.46822 -0.45578 C 0.46835 -0.46041 0.46666 -0.46736 0.46888 -0.4699 C 0.47083 -0.47222 0.47916 -0.4662 0.48203 -0.46481 C 0.48398 -0.46388 0.48789 -0.46226 0.48789 -0.46203 C 0.48789 -0.46226 0.49348 -0.46342 0.4944 -0.46481 C 0.49505 -0.46574 0.49531 -0.46736 0.49583 -0.46875 C 0.50377 -0.4912 0.49335 -0.4618 0.49947 -0.48009 C 0.50065 -0.48356 0.50156 -0.48773 0.50312 -0.4905 C 0.50364 -0.49143 0.50403 -0.49236 0.50455 -0.49328 C 0.50651 -0.49537 0.51263 -0.49583 0.51328 -0.49583 C 0.51497 -0.49652 0.51783 -0.49745 0.51914 -0.49976 C 0.52421 -0.50856 0.52447 -0.50972 0.52643 -0.51921 C 0.52669 -0.52037 0.52695 -0.52175 0.52721 -0.52314 C 0.52721 -0.52338 0.52864 -0.54027 0.53007 -0.54583 C 0.53046 -0.54768 0.53203 -0.55347 0.53294 -0.55509 C 0.53359 -0.55625 0.53437 -0.55694 0.53515 -0.55787 C 0.53632 -0.55902 0.53763 -0.56018 0.5388 -0.56157 C 0.53984 -0.56273 0.54062 -0.56435 0.54166 -0.5655 C 0.54427 -0.56828 0.54479 -0.56782 0.54752 -0.56944 C 0.55585 -0.57986 0.55208 -0.57662 0.55846 -0.58101 C 0.55924 -0.5824 0.55989 -0.58379 0.56067 -0.58495 C 0.56132 -0.58588 0.5621 -0.58657 0.56289 -0.5875 C 0.5664 -0.59305 0.56432 -0.59259 0.56653 -0.59259 " pathEditMode="relative" rAng="0" ptsTypes="AAAAAAAAAAAAAAAAAAAAAAAAAAAAAAAAAAAAAAAAAAAAAAAAAAAAAAAAAAAAAAAAAAAAAAAAAAAAAAAAAAAAAAAAAAAAAAAAAAAAAAAAAAAAAAAAAAAAAAAAAAAAAAAAAAAAAAAAAAAAAAAAAAAAAAAAAAAAAAAAAAAAAAAA">
                                      <p:cBhvr>
                                        <p:cTn id="6" dur="5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-2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24 C 0.00195 0.00139 0.00377 0.00371 0.00586 0.00394 C 0.01771 0.00602 0.01276 0.00394 0.01849 0.00139 C 0.01966 0.0007 0.02096 0.00047 0.02226 -3.7037E-6 C 0.02291 -0.00023 0.0237 -0.00092 0.02448 -0.00139 C 0.02539 -0.00185 0.02643 -0.00208 0.02734 -0.00254 C 0.0289 -0.00347 0.03034 -0.00439 0.0319 -0.00532 C 0.03255 -0.00578 0.03333 -0.00625 0.03411 -0.00648 L 0.03711 -0.00787 C 0.03776 -0.00879 0.03841 -0.00995 0.03932 -0.01064 C 0.04075 -0.01157 0.04245 -0.01157 0.04375 -0.01319 C 0.04687 -0.01689 0.04505 -0.01551 0.04896 -0.01713 C 0.06015 -0.01551 0.05547 -0.01759 0.06302 -0.01319 L 0.06745 -0.01064 L 0.06966 -0.00926 C 0.072 -0.00972 0.07422 -0.00995 0.07643 -0.01064 C 0.07721 -0.01088 0.07786 -0.01157 0.07864 -0.0118 L 0.0845 -0.01458 C 0.08528 -0.01527 0.08594 -0.01643 0.08685 -0.01713 C 0.08867 -0.01851 0.09205 -0.02037 0.09427 -0.02106 C 0.09544 -0.02152 0.09661 -0.02222 0.09791 -0.02245 C 0.10065 -0.02314 0.10338 -0.02338 0.10612 -0.02384 C 0.11002 -0.02338 0.11406 -0.02407 0.11797 -0.02245 C 0.11966 -0.02176 0.12239 -0.01713 0.12239 -0.01689 C 0.12291 -0.01574 0.12317 -0.01412 0.12396 -0.01319 C 0.12448 -0.01226 0.12539 -0.0118 0.12617 -0.0118 C 0.13008 -0.0118 0.13411 -0.01273 0.13802 -0.01319 L 0.14245 -0.01574 L 0.14466 -0.01713 C 0.14974 -0.02314 0.14739 -0.02152 0.15143 -0.02384 C 0.1539 -0.03032 0.15208 -0.02685 0.15729 -0.0331 L 0.16172 -0.03819 C 0.1625 -0.03912 0.16315 -0.04051 0.16393 -0.04097 L 0.16627 -0.04213 C 0.17096 -0.04074 0.16966 -0.04282 0.17148 -0.03958 " pathEditMode="relative" rAng="0" ptsTypes="AAAAAAAAAAAAAAAAAAAAAAAAAAAAAAAAAA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58" y="531510"/>
            <a:ext cx="8349099" cy="55660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不要求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51679" y="2168903"/>
            <a:ext cx="4164384" cy="373073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感情需要靠照片、影片證明嗎？</a:t>
            </a:r>
            <a:endParaRPr lang="en-US" altLang="zh-TW" dirty="0" smtClean="0"/>
          </a:p>
          <a:p>
            <a:r>
              <a:rPr lang="zh-TW" altLang="en-US" dirty="0" smtClean="0"/>
              <a:t>得到照片、影片，對關係有幫助嗎？</a:t>
            </a:r>
            <a:endParaRPr lang="en-US" altLang="zh-TW" dirty="0" smtClean="0"/>
          </a:p>
          <a:p>
            <a:r>
              <a:rPr lang="zh-TW" altLang="en-US" dirty="0" smtClean="0"/>
              <a:t>有辦法保證絕對不會外流嗎？</a:t>
            </a:r>
            <a:endParaRPr lang="en-US" altLang="zh-TW" dirty="0" smtClean="0"/>
          </a:p>
          <a:p>
            <a:r>
              <a:rPr lang="zh-TW" altLang="en-US" dirty="0" smtClean="0"/>
              <a:t>如果不小心外流傷害到自己的女友</a:t>
            </a:r>
            <a:r>
              <a:rPr lang="en-US" altLang="zh-TW" dirty="0" smtClean="0"/>
              <a:t>/</a:t>
            </a:r>
            <a:r>
              <a:rPr lang="zh-TW" altLang="en-US" dirty="0" smtClean="0"/>
              <a:t>男友</a:t>
            </a:r>
            <a:r>
              <a:rPr lang="en-US" altLang="zh-TW" dirty="0" smtClean="0"/>
              <a:t>/</a:t>
            </a:r>
            <a:r>
              <a:rPr lang="zh-TW" altLang="en-US" dirty="0" smtClean="0"/>
              <a:t>朋友，是你樂見的嗎？</a:t>
            </a:r>
            <a:endParaRPr lang="en-US" altLang="zh-TW" dirty="0" smtClean="0"/>
          </a:p>
          <a:p>
            <a:r>
              <a:rPr lang="zh-TW" altLang="en-US" dirty="0"/>
              <a:t>如果不小心</a:t>
            </a:r>
            <a:r>
              <a:rPr lang="zh-TW" altLang="en-US" dirty="0" smtClean="0"/>
              <a:t>外流</a:t>
            </a:r>
            <a:r>
              <a:rPr lang="zh-TW" altLang="en-US" dirty="0"/>
              <a:t>女友</a:t>
            </a:r>
            <a:r>
              <a:rPr lang="en-US" altLang="zh-TW" dirty="0"/>
              <a:t>/</a:t>
            </a:r>
            <a:r>
              <a:rPr lang="zh-TW" altLang="en-US" dirty="0"/>
              <a:t>男友</a:t>
            </a:r>
            <a:r>
              <a:rPr lang="en-US" altLang="zh-TW" dirty="0"/>
              <a:t>/</a:t>
            </a:r>
            <a:r>
              <a:rPr lang="zh-TW" altLang="en-US" dirty="0" smtClean="0"/>
              <a:t>朋友的照片與影片，導致感情決裂、對簿公堂，還可以繼續往來嗎？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049282" y="1283887"/>
            <a:ext cx="2097753" cy="59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宋體造字" panose="02020509000000000000" pitchFamily="49" charset="-120"/>
                <a:ea typeface="宋體造字" panose="02020509000000000000" pitchFamily="49" charset="-120"/>
              </a:rPr>
              <a:t>你不給我就是不愛我</a:t>
            </a:r>
            <a:endParaRPr lang="zh-TW" altLang="en-US" dirty="0">
              <a:latin typeface="宋體造字" panose="02020509000000000000" pitchFamily="49" charset="-120"/>
              <a:ea typeface="宋體造字" panose="02020509000000000000" pitchFamily="49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941364" y="1305191"/>
            <a:ext cx="1916723" cy="86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dirty="0" smtClean="0">
                <a:latin typeface="宋體造字" panose="02020509000000000000" pitchFamily="49" charset="-120"/>
                <a:ea typeface="宋體造字" panose="02020509000000000000" pitchFamily="49" charset="-120"/>
              </a:rPr>
              <a:t>你這樣要求才是不愛我吧</a:t>
            </a:r>
            <a:endParaRPr lang="zh-TW" altLang="en-US" sz="2000" dirty="0">
              <a:latin typeface="宋體造字" panose="02020509000000000000" pitchFamily="49" charset="-120"/>
              <a:ea typeface="宋體造字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07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77" y="1365553"/>
            <a:ext cx="5002823" cy="5002823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1125686" y="2211371"/>
            <a:ext cx="6005146" cy="3311189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+mn-ea"/>
              </a:rPr>
              <a:t>宥承與梓涵是班上的俊男美女</a:t>
            </a:r>
            <a:r>
              <a:rPr lang="zh-TW" altLang="zh-TW" dirty="0" smtClean="0">
                <a:latin typeface="+mn-ea"/>
              </a:rPr>
              <a:t>，</a:t>
            </a:r>
            <a:r>
              <a:rPr lang="zh-TW" altLang="en-US" dirty="0" smtClean="0">
                <a:latin typeface="+mn-ea"/>
              </a:rPr>
              <a:t>國中二年級升上國三</a:t>
            </a:r>
            <a:r>
              <a:rPr lang="zh-TW" altLang="zh-TW" dirty="0" smtClean="0">
                <a:latin typeface="+mn-ea"/>
              </a:rPr>
              <a:t>新編</a:t>
            </a:r>
            <a:r>
              <a:rPr lang="zh-TW" altLang="zh-TW" dirty="0">
                <a:latin typeface="+mn-ea"/>
              </a:rPr>
              <a:t>班沒</a:t>
            </a:r>
            <a:r>
              <a:rPr lang="zh-TW" altLang="zh-TW" dirty="0" smtClean="0">
                <a:latin typeface="+mn-ea"/>
              </a:rPr>
              <a:t>多久</a:t>
            </a:r>
            <a:r>
              <a:rPr lang="zh-TW" altLang="en-US" dirty="0" smtClean="0">
                <a:latin typeface="+mn-ea"/>
              </a:rPr>
              <a:t>、</a:t>
            </a:r>
            <a:r>
              <a:rPr lang="zh-TW" altLang="zh-TW" dirty="0" smtClean="0">
                <a:latin typeface="+mn-ea"/>
              </a:rPr>
              <a:t>就</a:t>
            </a:r>
            <a:r>
              <a:rPr lang="zh-TW" altLang="zh-TW" dirty="0">
                <a:latin typeface="+mn-ea"/>
              </a:rPr>
              <a:t>開始交往</a:t>
            </a:r>
            <a:r>
              <a:rPr lang="zh-TW" altLang="zh-TW" dirty="0" smtClean="0">
                <a:latin typeface="+mn-ea"/>
              </a:rPr>
              <a:t>，</a:t>
            </a:r>
            <a:r>
              <a:rPr lang="en-US" altLang="zh-TW" dirty="0" smtClean="0">
                <a:latin typeface="+mn-ea"/>
              </a:rPr>
              <a:t>15</a:t>
            </a:r>
            <a:r>
              <a:rPr lang="zh-TW" altLang="en-US" dirty="0" smtClean="0">
                <a:latin typeface="+mn-ea"/>
              </a:rPr>
              <a:t>歲年少輕狂的</a:t>
            </a:r>
            <a:r>
              <a:rPr lang="zh-TW" altLang="zh-TW" dirty="0" smtClean="0">
                <a:latin typeface="+mn-ea"/>
              </a:rPr>
              <a:t>兩</a:t>
            </a:r>
            <a:r>
              <a:rPr lang="zh-TW" altLang="zh-TW" dirty="0">
                <a:latin typeface="+mn-ea"/>
              </a:rPr>
              <a:t>人愛的高調，有時兩人會躲在樓梯間或學校附近暗巷，趁四下無人之際做比較親密的舉動</a:t>
            </a:r>
            <a:r>
              <a:rPr lang="zh-TW" altLang="zh-TW" dirty="0" smtClean="0">
                <a:latin typeface="+mn-ea"/>
              </a:rPr>
              <a:t>（親嘴</a:t>
            </a:r>
            <a:r>
              <a:rPr lang="zh-TW" altLang="en-US" dirty="0" smtClean="0">
                <a:latin typeface="+mn-ea"/>
              </a:rPr>
              <a:t>、擁抱、撫摸猥褻部位</a:t>
            </a:r>
            <a:r>
              <a:rPr lang="zh-TW" altLang="zh-TW" dirty="0" smtClean="0">
                <a:latin typeface="+mn-ea"/>
              </a:rPr>
              <a:t>）</a:t>
            </a:r>
            <a:r>
              <a:rPr lang="en-US" altLang="zh-TW" dirty="0" smtClean="0">
                <a:latin typeface="+mn-ea"/>
              </a:rPr>
              <a:t>…</a:t>
            </a:r>
          </a:p>
          <a:p>
            <a:endParaRPr lang="en-US" altLang="zh-TW" dirty="0" smtClean="0">
              <a:latin typeface="+mn-ea"/>
            </a:endParaRPr>
          </a:p>
          <a:p>
            <a:r>
              <a:rPr lang="zh-TW" altLang="zh-TW" dirty="0">
                <a:latin typeface="+mn-ea"/>
              </a:rPr>
              <a:t>某一次，宥承家人剛好都不在家，宥承找理由邀約梓涵到家中參觀，兩人在私密空間中，擦槍走火發生了</a:t>
            </a:r>
            <a:r>
              <a:rPr lang="zh-TW" altLang="zh-TW" dirty="0" smtClean="0">
                <a:latin typeface="+mn-ea"/>
              </a:rPr>
              <a:t>性</a:t>
            </a:r>
            <a:r>
              <a:rPr lang="zh-TW" altLang="en-US" dirty="0" smtClean="0">
                <a:latin typeface="+mn-ea"/>
              </a:rPr>
              <a:t>行為</a:t>
            </a:r>
            <a:r>
              <a:rPr lang="en-US" altLang="zh-TW" dirty="0" smtClean="0">
                <a:latin typeface="+mn-ea"/>
              </a:rPr>
              <a:t>…</a:t>
            </a:r>
          </a:p>
          <a:p>
            <a:endParaRPr lang="zh-TW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25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正確使用網路與通訊</a:t>
            </a:r>
            <a:r>
              <a:rPr lang="zh-TW" altLang="en-US" dirty="0" smtClean="0"/>
              <a:t>軟體</a:t>
            </a:r>
            <a:endParaRPr lang="zh-TW" altLang="en-US" dirty="0"/>
          </a:p>
        </p:txBody>
      </p:sp>
      <p:sp>
        <p:nvSpPr>
          <p:cNvPr id="23" name="文字版面配置區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保護自己也保護</a:t>
            </a:r>
            <a:r>
              <a:rPr lang="zh-TW" altLang="en-US" sz="3200" dirty="0" smtClean="0"/>
              <a:t>朋友</a:t>
            </a:r>
          </a:p>
        </p:txBody>
      </p:sp>
    </p:spTree>
    <p:extLst>
      <p:ext uri="{BB962C8B-B14F-4D97-AF65-F5344CB8AC3E}">
        <p14:creationId xmlns:p14="http://schemas.microsoft.com/office/powerpoint/2010/main" val="13704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605345" y="430822"/>
            <a:ext cx="4413739" cy="3050931"/>
          </a:xfrm>
        </p:spPr>
        <p:txBody>
          <a:bodyPr vert="horz">
            <a:noAutofit/>
          </a:bodyPr>
          <a:lstStyle/>
          <a:p>
            <a:r>
              <a:rPr lang="zh-TW" altLang="en-US" sz="5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屏東</a:t>
            </a:r>
            <a:r>
              <a:rPr lang="zh-TW" altLang="en-US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地方法院</a:t>
            </a:r>
            <a: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調查</a:t>
            </a:r>
            <a:r>
              <a:rPr lang="zh-TW" altLang="en-US" sz="5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保護</a:t>
            </a:r>
            <a:r>
              <a:rPr lang="zh-TW" altLang="en-US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室</a:t>
            </a:r>
            <a: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</a:t>
            </a:r>
            <a:r>
              <a:rPr lang="zh-TW" altLang="en-US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51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製作</a:t>
            </a:r>
            <a:endParaRPr lang="zh-TW" altLang="en-US" sz="3600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素材來源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smtClean="0">
                <a:hlinkClick r:id="rId2"/>
              </a:rPr>
              <a:t>www.shutterstock.com/zh-Hant/</a:t>
            </a:r>
            <a:endParaRPr lang="en-US" altLang="zh-TW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000" dirty="0">
                <a:hlinkClick r:id="rId3"/>
              </a:rPr>
              <a:t>https://fakedetail.com</a:t>
            </a:r>
            <a:r>
              <a:rPr lang="en-US" altLang="zh-TW" sz="2000" dirty="0" smtClean="0">
                <a:hlinkClick r:id="rId3"/>
              </a:rPr>
              <a:t>/</a:t>
            </a:r>
            <a:endParaRPr lang="en-US" altLang="zh-TW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TW" sz="2000" dirty="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7968609" y="4062043"/>
            <a:ext cx="3883422" cy="2532187"/>
          </a:xfrm>
        </p:spPr>
        <p:txBody>
          <a:bodyPr vert="horz"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TW" altLang="en-US" sz="1800" dirty="0" smtClean="0">
                <a:solidFill>
                  <a:schemeClr val="bg1"/>
                </a:solidFill>
                <a:latin typeface="+mn-ea"/>
              </a:rPr>
              <a:t>鄭佩蓉少年調查保護官</a:t>
            </a:r>
            <a:endParaRPr lang="en-US" altLang="zh-TW" sz="1800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en-US" altLang="zh-TW" sz="1800" dirty="0" smtClean="0">
                <a:solidFill>
                  <a:schemeClr val="bg1"/>
                </a:solidFill>
                <a:latin typeface="+mn-ea"/>
                <a:hlinkClick r:id="rId4"/>
              </a:rPr>
              <a:t>ertfdsa@hotmail.com</a:t>
            </a:r>
            <a:endParaRPr lang="en-US" altLang="zh-TW" sz="1800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版權歸屏東地方法院所有</a:t>
            </a:r>
            <a:endParaRPr lang="en-US" altLang="zh-TW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轉載或者引用內容請註明來源</a:t>
            </a:r>
            <a:endParaRPr lang="en-US" altLang="zh-TW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u"/>
            </a:pPr>
            <a:endParaRPr lang="en-US" altLang="zh-TW" sz="1800" dirty="0" smtClean="0">
              <a:solidFill>
                <a:schemeClr val="bg1"/>
              </a:solidFill>
              <a:latin typeface="Arial" panose="020B0604020202020204" pitchFamily="34" charset="0"/>
              <a:ea typeface="宋體造字" panose="02020509000000000000" pitchFamily="49" charset="-120"/>
              <a:cs typeface="Arial" panose="020B0604020202020204" pitchFamily="34" charset="0"/>
            </a:endParaRPr>
          </a:p>
          <a:p>
            <a:endParaRPr lang="zh-TW" altLang="en-US" sz="1800" dirty="0">
              <a:latin typeface="宋體造字" panose="02020509000000000000" pitchFamily="49" charset="-120"/>
              <a:ea typeface="宋體造字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22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161456" y="2323471"/>
            <a:ext cx="6444390" cy="2258523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>
                <a:latin typeface="+mn-ea"/>
              </a:rPr>
              <a:t>不久之後，遇到寒假與春節，梓涵跟著家人到北部找親戚過節，兩人好一段時間不能見面，為解相思之情，兩人動了互換</a:t>
            </a:r>
            <a:r>
              <a:rPr lang="zh-TW" altLang="en-US" dirty="0" smtClean="0">
                <a:latin typeface="+mn-ea"/>
              </a:rPr>
              <a:t>私密</a:t>
            </a:r>
            <a:r>
              <a:rPr lang="zh-TW" altLang="zh-TW" dirty="0" smtClean="0">
                <a:latin typeface="+mn-ea"/>
              </a:rPr>
              <a:t>照片與視訊的想法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於是兩人彼此說好你情我願無條件互相</a:t>
            </a:r>
            <a:r>
              <a:rPr lang="zh-TW" altLang="en-US" b="1" dirty="0" smtClean="0">
                <a:latin typeface="+mn-ea"/>
              </a:rPr>
              <a:t>用裸照交換，也用裸體跟</a:t>
            </a:r>
            <a:r>
              <a:rPr lang="zh-TW" altLang="en-US" b="1" dirty="0">
                <a:latin typeface="+mn-ea"/>
              </a:rPr>
              <a:t>對方視訊</a:t>
            </a:r>
            <a:r>
              <a:rPr lang="zh-TW" altLang="en-US" b="1" dirty="0" smtClean="0">
                <a:latin typeface="+mn-ea"/>
              </a:rPr>
              <a:t>。</a:t>
            </a:r>
            <a:endParaRPr lang="zh-TW" altLang="en-US" b="1" dirty="0">
              <a:latin typeface="+mn-ea"/>
            </a:endParaRP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80" y="5273"/>
            <a:ext cx="3333758" cy="68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131905" y="1530372"/>
            <a:ext cx="3108359" cy="4688785"/>
          </a:xfrm>
        </p:spPr>
        <p:txBody>
          <a:bodyPr/>
          <a:lstStyle/>
          <a:p>
            <a:r>
              <a:rPr lang="zh-TW" altLang="zh-TW" dirty="0">
                <a:latin typeface="+mn-ea"/>
              </a:rPr>
              <a:t>交往過了好幾個月，兩人偶爾會有爭吵，感情漸漸轉淡，畢業後分別升上不同高中，梓涵與宥承無法時時見面，兩人漸行漸遠，梓涵提出了分手，沒想到宥承竟以照片影片作為</a:t>
            </a:r>
            <a:r>
              <a:rPr lang="zh-TW" altLang="zh-TW" dirty="0" smtClean="0">
                <a:latin typeface="+mn-ea"/>
              </a:rPr>
              <a:t>威脅</a:t>
            </a:r>
            <a:r>
              <a:rPr lang="zh-TW" altLang="en-US" dirty="0" smtClean="0">
                <a:latin typeface="+mn-ea"/>
              </a:rPr>
              <a:t>，要梓涵再拍私密猥褻照片給他</a:t>
            </a:r>
            <a:r>
              <a:rPr lang="en-US" altLang="zh-TW" dirty="0" smtClean="0">
                <a:latin typeface="+mn-ea"/>
              </a:rPr>
              <a:t>…</a:t>
            </a:r>
            <a:endParaRPr lang="zh-TW" altLang="zh-TW" dirty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71" y="0"/>
            <a:ext cx="3368186" cy="685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1" y="409575"/>
            <a:ext cx="34290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17" y="1944854"/>
            <a:ext cx="5520983" cy="46200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1001223" y="2224781"/>
            <a:ext cx="5136907" cy="392104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原本的親密愛人突然變成恐怖情人，</a:t>
            </a:r>
            <a:r>
              <a:rPr lang="zh-TW" altLang="zh-TW" dirty="0">
                <a:latin typeface="+mn-ea"/>
              </a:rPr>
              <a:t>梓</a:t>
            </a:r>
            <a:r>
              <a:rPr lang="zh-TW" altLang="zh-TW" dirty="0" smtClean="0">
                <a:latin typeface="+mn-ea"/>
              </a:rPr>
              <a:t>涵</a:t>
            </a:r>
            <a:r>
              <a:rPr lang="zh-TW" altLang="en-US" dirty="0" smtClean="0">
                <a:latin typeface="+mn-ea"/>
              </a:rPr>
              <a:t>又傷心又害怕，夜不成眠，又擔心被知道了之後在學校根本待不下，又害怕告訴師長會被責罵。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沒想到當時濃情蜜意以為遇到對的人、相信對方，所以心甘情願的交出私密照片，事後竟變成被要脅的工具</a:t>
            </a:r>
            <a:r>
              <a:rPr lang="en-US" altLang="zh-TW" dirty="0" smtClean="0">
                <a:latin typeface="+mn-ea"/>
              </a:rPr>
              <a:t>…</a:t>
            </a:r>
          </a:p>
          <a:p>
            <a:r>
              <a:rPr lang="zh-TW" altLang="en-US" dirty="0" smtClean="0"/>
              <a:t>因為</a:t>
            </a:r>
            <a:r>
              <a:rPr lang="zh-TW" altLang="zh-TW" dirty="0">
                <a:latin typeface="+mn-ea"/>
              </a:rPr>
              <a:t>梓</a:t>
            </a:r>
            <a:r>
              <a:rPr lang="zh-TW" altLang="zh-TW" dirty="0" smtClean="0">
                <a:latin typeface="+mn-ea"/>
              </a:rPr>
              <a:t>涵</a:t>
            </a:r>
            <a:r>
              <a:rPr lang="zh-TW" altLang="en-US" dirty="0" smtClean="0">
                <a:latin typeface="+mn-ea"/>
              </a:rPr>
              <a:t>行為異常，家人察覺後報警處理，警方將</a:t>
            </a:r>
            <a:r>
              <a:rPr lang="zh-TW" altLang="zh-TW" dirty="0">
                <a:latin typeface="+mn-ea"/>
              </a:rPr>
              <a:t>梓</a:t>
            </a:r>
            <a:r>
              <a:rPr lang="zh-TW" altLang="zh-TW" dirty="0" smtClean="0">
                <a:latin typeface="+mn-ea"/>
              </a:rPr>
              <a:t>涵</a:t>
            </a:r>
            <a:r>
              <a:rPr lang="zh-TW" altLang="en-US" dirty="0" smtClean="0">
                <a:latin typeface="+mn-ea"/>
              </a:rPr>
              <a:t>跟</a:t>
            </a:r>
            <a:r>
              <a:rPr lang="zh-TW" altLang="zh-TW" dirty="0">
                <a:latin typeface="+mn-ea"/>
              </a:rPr>
              <a:t>宥</a:t>
            </a:r>
            <a:r>
              <a:rPr lang="zh-TW" altLang="zh-TW" dirty="0" smtClean="0">
                <a:latin typeface="+mn-ea"/>
              </a:rPr>
              <a:t>承</a:t>
            </a:r>
            <a:r>
              <a:rPr lang="zh-TW" altLang="en-US" dirty="0" smtClean="0">
                <a:latin typeface="+mn-ea"/>
              </a:rPr>
              <a:t>都移送少年法庭</a:t>
            </a:r>
            <a:r>
              <a:rPr lang="en-US" altLang="zh-TW" dirty="0" smtClean="0">
                <a:latin typeface="+mn-ea"/>
              </a:rPr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459524" y="589085"/>
            <a:ext cx="9126414" cy="580292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什麼叫少年法庭？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犯罪時十二歲以上未滿十八歲的青少年，由地方法院少年法庭（或</a:t>
            </a:r>
            <a:r>
              <a:rPr lang="zh-TW" altLang="en-US" dirty="0"/>
              <a:t>少年及家事法院</a:t>
            </a:r>
            <a:r>
              <a:rPr lang="zh-TW" altLang="en-US" dirty="0" smtClean="0"/>
              <a:t>）處理，少年法庭依照犯罪事件與平日生活表現，分別予以不同的輔導與教育處分。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dirty="0" smtClean="0"/>
          </a:p>
          <a:p>
            <a:r>
              <a:rPr lang="zh-TW" altLang="zh-TW" sz="2800" dirty="0" smtClean="0"/>
              <a:t>梓涵</a:t>
            </a:r>
            <a:r>
              <a:rPr lang="zh-TW" altLang="en-US" sz="2800" dirty="0" smtClean="0"/>
              <a:t>是女生，這樣她也違法嗎？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梓涵與宥承發生性關係，雖然梓涵是女生、兩人是你情我願的，但兩個人都違反</a:t>
            </a:r>
            <a:r>
              <a:rPr lang="zh-TW" altLang="en-US" b="1" u="sng" dirty="0" smtClean="0"/>
              <a:t>刑法第</a:t>
            </a:r>
            <a:r>
              <a:rPr lang="en-US" altLang="zh-TW" b="1" u="sng" dirty="0" smtClean="0"/>
              <a:t>227</a:t>
            </a:r>
            <a:r>
              <a:rPr lang="zh-TW" altLang="en-US" b="1" u="sng" dirty="0" smtClean="0"/>
              <a:t>條第</a:t>
            </a:r>
            <a:r>
              <a:rPr lang="en-US" altLang="zh-TW" b="1" u="sng" dirty="0" smtClean="0"/>
              <a:t>3</a:t>
            </a:r>
            <a:r>
              <a:rPr lang="zh-TW" altLang="en-US" b="1" u="sng" dirty="0" smtClean="0"/>
              <a:t>項</a:t>
            </a:r>
            <a:r>
              <a:rPr lang="en-US" altLang="zh-TW" dirty="0" smtClean="0"/>
              <a:t>『</a:t>
            </a:r>
            <a:r>
              <a:rPr lang="zh-TW" altLang="en-US" dirty="0"/>
              <a:t>對於</a:t>
            </a:r>
            <a:r>
              <a:rPr lang="zh-TW" altLang="en-US" b="1" dirty="0">
                <a:solidFill>
                  <a:srgbClr val="FF0000"/>
                </a:solidFill>
              </a:rPr>
              <a:t>十四歲以上未滿十六歲</a:t>
            </a:r>
            <a:r>
              <a:rPr lang="zh-TW" altLang="en-US" dirty="0"/>
              <a:t>之男女為</a:t>
            </a:r>
            <a:r>
              <a:rPr lang="zh-TW" altLang="en-US" b="1" dirty="0" smtClean="0">
                <a:solidFill>
                  <a:srgbClr val="FF0000"/>
                </a:solidFill>
              </a:rPr>
              <a:t>性交</a:t>
            </a:r>
            <a:r>
              <a:rPr lang="zh-TW" altLang="en-US" dirty="0"/>
              <a:t>者</a:t>
            </a:r>
            <a:r>
              <a:rPr lang="zh-TW" altLang="en-US" dirty="0" smtClean="0"/>
              <a:t>，處七年以下有期徒刑。</a:t>
            </a:r>
            <a:r>
              <a:rPr lang="en-US" altLang="zh-TW" dirty="0" smtClean="0"/>
              <a:t>』</a:t>
            </a:r>
            <a:r>
              <a:rPr lang="zh-TW" altLang="en-US" b="1" u="sng" dirty="0"/>
              <a:t>刑法第</a:t>
            </a:r>
            <a:r>
              <a:rPr lang="en-US" altLang="zh-TW" b="1" u="sng" dirty="0"/>
              <a:t>227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1</a:t>
            </a:r>
            <a:r>
              <a:rPr lang="zh-TW" altLang="en-US" b="1" u="sng" dirty="0"/>
              <a:t>項規定</a:t>
            </a:r>
            <a:r>
              <a:rPr lang="en-US" altLang="zh-TW" b="1" dirty="0" smtClean="0"/>
              <a:t>『</a:t>
            </a:r>
            <a:r>
              <a:rPr lang="zh-TW" altLang="en-US" dirty="0"/>
              <a:t>對於</a:t>
            </a:r>
            <a:r>
              <a:rPr lang="zh-TW" altLang="en-US" b="1" dirty="0">
                <a:solidFill>
                  <a:srgbClr val="FF0000"/>
                </a:solidFill>
              </a:rPr>
              <a:t>未滿十四歲</a:t>
            </a:r>
            <a:r>
              <a:rPr lang="zh-TW" altLang="en-US" dirty="0"/>
              <a:t>之男女為</a:t>
            </a:r>
            <a:r>
              <a:rPr lang="zh-TW" altLang="en-US" b="1" dirty="0">
                <a:solidFill>
                  <a:srgbClr val="FF0000"/>
                </a:solidFill>
              </a:rPr>
              <a:t>性交</a:t>
            </a:r>
            <a:r>
              <a:rPr lang="en-US" altLang="zh-TW" dirty="0" smtClean="0"/>
              <a:t>』</a:t>
            </a:r>
            <a:r>
              <a:rPr lang="zh-TW" altLang="en-US" dirty="0" smtClean="0"/>
              <a:t>也是違法的。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梓涵與宥</a:t>
            </a:r>
            <a:r>
              <a:rPr lang="zh-TW" altLang="en-US" dirty="0" smtClean="0"/>
              <a:t>承互相撫摸猥褻部位（男女生的性器官、女生胸部），依照</a:t>
            </a:r>
            <a:r>
              <a:rPr lang="zh-TW" altLang="en-US" b="1" u="sng" dirty="0"/>
              <a:t>刑法第</a:t>
            </a:r>
            <a:r>
              <a:rPr lang="en-US" altLang="zh-TW" b="1" u="sng" dirty="0"/>
              <a:t>227</a:t>
            </a:r>
            <a:r>
              <a:rPr lang="zh-TW" altLang="en-US" b="1" u="sng" dirty="0"/>
              <a:t>條</a:t>
            </a:r>
            <a:r>
              <a:rPr lang="zh-TW" altLang="en-US" b="1" u="sng" dirty="0" smtClean="0"/>
              <a:t>第</a:t>
            </a:r>
            <a:r>
              <a:rPr lang="en-US" altLang="zh-TW" b="1" u="sng" dirty="0" smtClean="0"/>
              <a:t>4</a:t>
            </a:r>
            <a:r>
              <a:rPr lang="zh-TW" altLang="en-US" b="1" u="sng" dirty="0" smtClean="0"/>
              <a:t>項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對於</a:t>
            </a:r>
            <a:r>
              <a:rPr lang="zh-TW" altLang="en-US" b="1" dirty="0">
                <a:solidFill>
                  <a:srgbClr val="FF0000"/>
                </a:solidFill>
              </a:rPr>
              <a:t>十四歲以上未滿十六歲</a:t>
            </a:r>
            <a:r>
              <a:rPr lang="zh-TW" altLang="en-US" dirty="0" smtClean="0"/>
              <a:t>之</a:t>
            </a:r>
            <a:r>
              <a:rPr lang="zh-TW" altLang="en-US" dirty="0"/>
              <a:t>男女為</a:t>
            </a:r>
            <a:r>
              <a:rPr lang="zh-TW" altLang="en-US" b="1" dirty="0">
                <a:solidFill>
                  <a:srgbClr val="FF0000"/>
                </a:solidFill>
              </a:rPr>
              <a:t>猥褻</a:t>
            </a:r>
            <a:r>
              <a:rPr lang="zh-TW" altLang="en-US" dirty="0"/>
              <a:t>之行為者</a:t>
            </a:r>
            <a:r>
              <a:rPr lang="zh-TW" altLang="en-US" dirty="0" smtClean="0"/>
              <a:t>，</a:t>
            </a:r>
            <a:r>
              <a:rPr lang="zh-TW" altLang="en-US" dirty="0"/>
              <a:t>處三年以下有期徒刑</a:t>
            </a:r>
            <a:r>
              <a:rPr lang="zh-TW" altLang="en-US" dirty="0" smtClean="0"/>
              <a:t>。</a:t>
            </a:r>
            <a:r>
              <a:rPr lang="en-US" altLang="zh-TW" dirty="0" smtClean="0"/>
              <a:t>』</a:t>
            </a:r>
            <a:r>
              <a:rPr lang="zh-TW" altLang="en-US" b="1" u="sng" dirty="0"/>
              <a:t>刑法第</a:t>
            </a:r>
            <a:r>
              <a:rPr lang="en-US" altLang="zh-TW" b="1" u="sng" dirty="0"/>
              <a:t>227</a:t>
            </a:r>
            <a:r>
              <a:rPr lang="zh-TW" altLang="en-US" b="1" u="sng" dirty="0"/>
              <a:t>條</a:t>
            </a:r>
            <a:r>
              <a:rPr lang="zh-TW" altLang="en-US" b="1" u="sng" dirty="0" smtClean="0"/>
              <a:t>第</a:t>
            </a:r>
            <a:r>
              <a:rPr lang="en-US" altLang="zh-TW" b="1" u="sng" dirty="0" smtClean="0"/>
              <a:t>2</a:t>
            </a:r>
            <a:r>
              <a:rPr lang="zh-TW" altLang="en-US" b="1" u="sng" dirty="0" smtClean="0"/>
              <a:t>項</a:t>
            </a:r>
            <a:r>
              <a:rPr lang="zh-TW" altLang="en-US" b="1" u="sng" dirty="0"/>
              <a:t>規定</a:t>
            </a:r>
            <a:r>
              <a:rPr lang="en-US" altLang="zh-TW" b="1" dirty="0"/>
              <a:t>『</a:t>
            </a:r>
            <a:r>
              <a:rPr lang="zh-TW" altLang="en-US" dirty="0"/>
              <a:t>對於</a:t>
            </a:r>
            <a:r>
              <a:rPr lang="zh-TW" altLang="en-US" b="1" dirty="0">
                <a:solidFill>
                  <a:srgbClr val="FF0000"/>
                </a:solidFill>
              </a:rPr>
              <a:t>未滿十四歲</a:t>
            </a:r>
            <a:r>
              <a:rPr lang="zh-TW" altLang="en-US" dirty="0"/>
              <a:t>之男女</a:t>
            </a:r>
            <a:r>
              <a:rPr lang="zh-TW" altLang="en-US" dirty="0" smtClean="0"/>
              <a:t>為</a:t>
            </a:r>
            <a:r>
              <a:rPr lang="zh-TW" altLang="en-US" b="1" dirty="0" smtClean="0">
                <a:solidFill>
                  <a:srgbClr val="FF0000"/>
                </a:solidFill>
              </a:rPr>
              <a:t>猥褻</a:t>
            </a:r>
            <a:r>
              <a:rPr lang="en-US" altLang="zh-TW" dirty="0" smtClean="0"/>
              <a:t>』</a:t>
            </a:r>
            <a:r>
              <a:rPr lang="zh-TW" altLang="en-US" dirty="0"/>
              <a:t>也是違法的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一</a:t>
            </a:r>
            <a:r>
              <a:rPr lang="zh-TW" altLang="en-US" dirty="0"/>
              <a:t>開始梓</a:t>
            </a:r>
            <a:r>
              <a:rPr lang="zh-TW" altLang="en-US" dirty="0" smtClean="0"/>
              <a:t>涵跟宥承互相邀約對方拍攝私</a:t>
            </a:r>
            <a:r>
              <a:rPr lang="zh-TW" altLang="en-US" dirty="0"/>
              <a:t>密</a:t>
            </a:r>
            <a:r>
              <a:rPr lang="zh-TW" altLang="en-US" dirty="0" smtClean="0"/>
              <a:t>照片，</a:t>
            </a:r>
            <a:r>
              <a:rPr lang="zh-TW" altLang="en-US" dirty="0"/>
              <a:t>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1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b="1" dirty="0">
                <a:solidFill>
                  <a:srgbClr val="FF0000"/>
                </a:solidFill>
              </a:rPr>
              <a:t>拍攝、製造</a:t>
            </a:r>
            <a:r>
              <a:rPr lang="zh-TW" altLang="zh-TW" dirty="0"/>
              <a:t>兒童或少年為性交或猥褻行為之圖畫、</a:t>
            </a:r>
            <a:r>
              <a:rPr lang="zh-TW" altLang="zh-TW" b="1" dirty="0">
                <a:solidFill>
                  <a:srgbClr val="FF0000"/>
                </a:solidFill>
              </a:rPr>
              <a:t>照片、影片</a:t>
            </a:r>
            <a:r>
              <a:rPr lang="zh-TW" altLang="zh-TW" dirty="0"/>
              <a:t>、影帶、光碟、電子訊號或其他物品，處一年以上七年以下有期徒刑，得併科新臺幣一百萬元以下罰金</a:t>
            </a:r>
            <a:r>
              <a:rPr lang="zh-TW" altLang="zh-TW" dirty="0" smtClean="0"/>
              <a:t>。</a:t>
            </a:r>
            <a:r>
              <a:rPr lang="en-US" altLang="zh-TW" dirty="0" smtClean="0"/>
              <a:t>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02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318848" y="773724"/>
            <a:ext cx="10049606" cy="5600700"/>
          </a:xfrm>
        </p:spPr>
        <p:txBody>
          <a:bodyPr>
            <a:normAutofit/>
          </a:bodyPr>
          <a:lstStyle/>
          <a:p>
            <a:r>
              <a:rPr lang="zh-TW" altLang="zh-TW" sz="2800" dirty="0" smtClean="0"/>
              <a:t>宥</a:t>
            </a:r>
            <a:r>
              <a:rPr lang="zh-TW" altLang="zh-TW" sz="2800" dirty="0"/>
              <a:t>承</a:t>
            </a:r>
            <a:r>
              <a:rPr lang="zh-TW" altLang="en-US" sz="2800" dirty="0"/>
              <a:t>犯了什麼法律呢？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宥承跟</a:t>
            </a:r>
            <a:r>
              <a:rPr lang="zh-TW" altLang="en-US" dirty="0"/>
              <a:t>梓涵一樣</a:t>
            </a:r>
            <a:r>
              <a:rPr lang="zh-TW" altLang="en-US" dirty="0" smtClean="0"/>
              <a:t>，違反</a:t>
            </a:r>
            <a:endParaRPr lang="en-US" altLang="zh-TW" dirty="0" smtClean="0"/>
          </a:p>
          <a:p>
            <a:pPr marL="1257300" lvl="2" indent="-342900">
              <a:buFont typeface="+mj-lt"/>
              <a:buAutoNum type="arabicPeriod"/>
            </a:pPr>
            <a:r>
              <a:rPr lang="zh-TW" altLang="en-US" b="1" u="sng" dirty="0" smtClean="0"/>
              <a:t>刑法</a:t>
            </a:r>
            <a:r>
              <a:rPr lang="zh-TW" altLang="en-US" b="1" u="sng" dirty="0"/>
              <a:t>第</a:t>
            </a:r>
            <a:r>
              <a:rPr lang="en-US" altLang="zh-TW" b="1" u="sng" dirty="0"/>
              <a:t>277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3</a:t>
            </a:r>
            <a:r>
              <a:rPr lang="zh-TW" altLang="en-US" b="1" u="sng" dirty="0" smtClean="0"/>
              <a:t>項（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性行為</a:t>
            </a:r>
            <a:r>
              <a:rPr lang="zh-TW" altLang="en-US" b="1" u="sng" dirty="0" smtClean="0"/>
              <a:t>）。</a:t>
            </a:r>
            <a:endParaRPr lang="en-US" altLang="zh-TW" b="1" u="sng" dirty="0" smtClean="0"/>
          </a:p>
          <a:p>
            <a:pPr marL="1257300" lvl="2" indent="-342900">
              <a:buFont typeface="+mj-lt"/>
              <a:buAutoNum type="arabicPeriod"/>
            </a:pPr>
            <a:r>
              <a:rPr lang="zh-TW" altLang="en-US" b="1" u="sng" dirty="0"/>
              <a:t>刑法第</a:t>
            </a:r>
            <a:r>
              <a:rPr lang="en-US" altLang="zh-TW" b="1" u="sng" dirty="0"/>
              <a:t>227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4</a:t>
            </a:r>
            <a:r>
              <a:rPr lang="zh-TW" altLang="en-US" b="1" u="sng" dirty="0" smtClean="0"/>
              <a:t>項（</a:t>
            </a:r>
            <a:r>
              <a:rPr lang="zh-TW" altLang="en-US" b="1" u="sng" dirty="0" smtClean="0">
                <a:solidFill>
                  <a:srgbClr val="FF0000"/>
                </a:solidFill>
              </a:rPr>
              <a:t>猥褻</a:t>
            </a:r>
            <a:r>
              <a:rPr lang="zh-TW" altLang="en-US" b="1" u="sng" dirty="0" smtClean="0"/>
              <a:t>）。</a:t>
            </a:r>
            <a:endParaRPr lang="en-US" altLang="zh-TW" b="1" u="sng" dirty="0" smtClean="0"/>
          </a:p>
          <a:p>
            <a:pPr marL="1257300" lvl="2" indent="-342900">
              <a:buFont typeface="+mj-lt"/>
              <a:buAutoNum type="arabicPeriod"/>
            </a:pPr>
            <a:r>
              <a:rPr lang="zh-TW" altLang="en-US" b="1" u="sng" dirty="0" smtClean="0"/>
              <a:t>兒童及少年性剝削防制條例第</a:t>
            </a:r>
            <a:r>
              <a:rPr lang="en-US" altLang="zh-TW" b="1" u="sng" dirty="0" smtClean="0"/>
              <a:t>36</a:t>
            </a:r>
            <a:r>
              <a:rPr lang="zh-TW" altLang="en-US" b="1" u="sng" dirty="0" smtClean="0"/>
              <a:t>條第</a:t>
            </a:r>
            <a:r>
              <a:rPr lang="en-US" altLang="zh-TW" b="1" u="sng" dirty="0" smtClean="0"/>
              <a:t>1</a:t>
            </a:r>
            <a:r>
              <a:rPr lang="zh-TW" altLang="en-US" b="1" u="sng" dirty="0" smtClean="0"/>
              <a:t>項（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拍攝</a:t>
            </a:r>
            <a:r>
              <a:rPr lang="zh-TW" altLang="en-US" b="1" u="sng" dirty="0" smtClean="0"/>
              <a:t>）。</a:t>
            </a:r>
            <a:endParaRPr lang="en-US" altLang="zh-TW" b="1" u="sng" dirty="0" smtClean="0"/>
          </a:p>
          <a:p>
            <a:pPr marL="1257300" lvl="2" indent="-342900">
              <a:buFont typeface="+mj-lt"/>
              <a:buAutoNum type="arabicPeriod"/>
            </a:pPr>
            <a:endParaRPr lang="en-US" altLang="zh-TW" b="1" u="sng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如果宥承</a:t>
            </a:r>
            <a:r>
              <a:rPr lang="zh-TW" altLang="en-US" b="1" i="1" dirty="0" smtClean="0">
                <a:solidFill>
                  <a:schemeClr val="tx1"/>
                </a:solidFill>
              </a:rPr>
              <a:t>以遊戲點數或其他好處為條件，要求梓</a:t>
            </a:r>
            <a:r>
              <a:rPr lang="zh-TW" altLang="en-US" b="1" i="1" dirty="0">
                <a:solidFill>
                  <a:schemeClr val="tx1"/>
                </a:solidFill>
              </a:rPr>
              <a:t>涵拍私密照片</a:t>
            </a:r>
            <a:r>
              <a:rPr lang="zh-TW" altLang="en-US" dirty="0"/>
              <a:t>給他看</a:t>
            </a:r>
            <a:r>
              <a:rPr lang="zh-TW" altLang="en-US" dirty="0" smtClean="0"/>
              <a:t>，則是違反</a:t>
            </a:r>
            <a:r>
              <a:rPr lang="zh-TW" altLang="en-US" b="1" u="sng" dirty="0"/>
              <a:t>兒童與少年性剝削防制條例第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2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dirty="0"/>
              <a:t>招募、</a:t>
            </a:r>
            <a:r>
              <a:rPr lang="zh-TW" altLang="zh-TW" b="1" dirty="0">
                <a:solidFill>
                  <a:srgbClr val="FF0000"/>
                </a:solidFill>
              </a:rPr>
              <a:t>引誘</a:t>
            </a:r>
            <a:r>
              <a:rPr lang="zh-TW" altLang="zh-TW" dirty="0"/>
              <a:t>、容留、媒介、協助或以他法，使兒童或少年被拍攝、製造性交或猥褻行為之圖畫、照片、影片、影帶、光碟、電子訊號或其他物品，處三年以上七年以下有期徒刑，得併科新臺幣三百萬元以下罰金。 </a:t>
            </a:r>
            <a:r>
              <a:rPr lang="en-US" altLang="zh-TW" dirty="0" smtClean="0"/>
              <a:t>』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宥</a:t>
            </a:r>
            <a:r>
              <a:rPr lang="zh-TW" altLang="en-US" dirty="0"/>
              <a:t>承用私密照片影片威脅梓涵，</a:t>
            </a:r>
            <a:r>
              <a:rPr lang="zh-TW" altLang="en-US" dirty="0" smtClean="0"/>
              <a:t>違反</a:t>
            </a:r>
            <a:r>
              <a:rPr lang="zh-TW" altLang="en-US" b="1" u="sng" dirty="0"/>
              <a:t>兒童及少年性剝削防制條例第</a:t>
            </a:r>
            <a:r>
              <a:rPr lang="en-US" altLang="zh-TW" b="1" u="sng" dirty="0"/>
              <a:t>36</a:t>
            </a:r>
            <a:r>
              <a:rPr lang="zh-TW" altLang="en-US" b="1" u="sng" dirty="0"/>
              <a:t>條第</a:t>
            </a:r>
            <a:r>
              <a:rPr lang="en-US" altLang="zh-TW" b="1" u="sng" dirty="0"/>
              <a:t>3</a:t>
            </a:r>
            <a:r>
              <a:rPr lang="zh-TW" altLang="en-US" b="1" u="sng" dirty="0"/>
              <a:t>項</a:t>
            </a:r>
            <a:r>
              <a:rPr lang="en-US" altLang="zh-TW" dirty="0"/>
              <a:t>『</a:t>
            </a:r>
            <a:r>
              <a:rPr lang="zh-TW" altLang="zh-TW" dirty="0"/>
              <a:t>以強暴、</a:t>
            </a:r>
            <a:r>
              <a:rPr lang="zh-TW" altLang="zh-TW" b="1" dirty="0">
                <a:solidFill>
                  <a:srgbClr val="FF0000"/>
                </a:solidFill>
              </a:rPr>
              <a:t>脅迫</a:t>
            </a:r>
            <a:r>
              <a:rPr lang="zh-TW" altLang="zh-TW" dirty="0"/>
              <a:t>、藥劑、詐術、催眠術或其他違反本人意願之方法，使兒童或少年被拍攝、製造性交或猥褻行為之圖畫、照片、影片、影帶、光碟、電子訊號或其他物品者，處七年以上有期徒刑，得併科新臺幣五百萬元以下罰金。</a:t>
            </a:r>
            <a:r>
              <a:rPr lang="en-US" altLang="zh-TW" dirty="0" smtClean="0"/>
              <a:t>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73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415671" cy="3014535"/>
          </a:xfrm>
        </p:spPr>
        <p:txBody>
          <a:bodyPr/>
          <a:lstStyle/>
          <a:p>
            <a:pPr algn="ctr"/>
            <a:r>
              <a:rPr lang="zh-TW" altLang="en-US" dirty="0" smtClean="0"/>
              <a:t>假閨密、真色狼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3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2984</TotalTime>
  <Words>2916</Words>
  <Application>Microsoft Office PowerPoint</Application>
  <PresentationFormat>寬螢幕</PresentationFormat>
  <Paragraphs>125</Paragraphs>
  <Slides>31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宋體造字</vt:lpstr>
      <vt:lpstr>Microsoft JhengHei</vt:lpstr>
      <vt:lpstr>Microsoft JhengHei</vt:lpstr>
      <vt:lpstr>新細明體</vt:lpstr>
      <vt:lpstr>Arial</vt:lpstr>
      <vt:lpstr>Calibri</vt:lpstr>
      <vt:lpstr>Gill Sans MT</vt:lpstr>
      <vt:lpstr>Impact</vt:lpstr>
      <vt:lpstr>Wingdings</vt:lpstr>
      <vt:lpstr>Badge</vt:lpstr>
      <vt:lpstr>「兒童及少年 性剝削防制條例」 案例宣導</vt:lpstr>
      <vt:lpstr>恐怖情人              —由愛生恨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假閨密、真色狼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搞笑影片？               -搞進法院！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預防兒少性剝削</vt:lpstr>
      <vt:lpstr>不拍攝</vt:lpstr>
      <vt:lpstr>不分享</vt:lpstr>
      <vt:lpstr>不持有</vt:lpstr>
      <vt:lpstr>不要求</vt:lpstr>
      <vt:lpstr>正確使用網路與通訊軟體</vt:lpstr>
      <vt:lpstr>屏東地方法院 調查保護室                 製作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「兒童及少年性剝削防制條例」案例宣導</dc:title>
  <dc:creator>user</dc:creator>
  <cp:lastModifiedBy>user</cp:lastModifiedBy>
  <cp:revision>159</cp:revision>
  <cp:lastPrinted>2022-10-18T02:13:47Z</cp:lastPrinted>
  <dcterms:created xsi:type="dcterms:W3CDTF">2022-10-04T03:05:42Z</dcterms:created>
  <dcterms:modified xsi:type="dcterms:W3CDTF">2022-11-21T06:47:01Z</dcterms:modified>
</cp:coreProperties>
</file>